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91" r:id="rId1"/>
  </p:sldMasterIdLst>
  <p:notesMasterIdLst>
    <p:notesMasterId r:id="rId19"/>
  </p:notesMasterIdLst>
  <p:sldIdLst>
    <p:sldId id="256" r:id="rId2"/>
    <p:sldId id="257" r:id="rId3"/>
    <p:sldId id="258" r:id="rId4"/>
    <p:sldId id="279" r:id="rId5"/>
    <p:sldId id="270" r:id="rId6"/>
    <p:sldId id="272" r:id="rId7"/>
    <p:sldId id="264" r:id="rId8"/>
    <p:sldId id="273" r:id="rId9"/>
    <p:sldId id="271" r:id="rId10"/>
    <p:sldId id="263" r:id="rId11"/>
    <p:sldId id="274" r:id="rId12"/>
    <p:sldId id="260" r:id="rId13"/>
    <p:sldId id="259" r:id="rId14"/>
    <p:sldId id="261" r:id="rId15"/>
    <p:sldId id="266" r:id="rId16"/>
    <p:sldId id="278" r:id="rId17"/>
    <p:sldId id="269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Nunito" pitchFamily="2" charset="77"/>
      <p:regular r:id="rId26"/>
      <p:bold r:id="rId27"/>
      <p:italic r:id="rId28"/>
      <p:boldItalic r:id="rId29"/>
    </p:embeddedFont>
    <p:embeddedFont>
      <p:font typeface="Nunito Medium" pitchFamily="2" charset="77"/>
      <p:regular r:id="rId30"/>
      <p:bold r:id="rId31"/>
      <p:italic r:id="rId32"/>
      <p:boldItalic r:id="rId33"/>
    </p:embeddedFont>
    <p:embeddedFont>
      <p:font typeface="Nunito SemiBold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iTYiXY0sy+/fsxzQaXsktgE6O0y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nkatram qik" initials="vq" lastIdx="1" clrIdx="0">
    <p:extLst>
      <p:ext uri="{19B8F6BF-5375-455C-9EA6-DF929625EA0E}">
        <p15:presenceInfo xmlns:p15="http://schemas.microsoft.com/office/powerpoint/2012/main" userId="6bf4f7d224d4138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49"/>
    <p:restoredTop sz="95273" autoAdjust="0"/>
  </p:normalViewPr>
  <p:slideViewPr>
    <p:cSldViewPr snapToGrid="0">
      <p:cViewPr varScale="1">
        <p:scale>
          <a:sx n="125" d="100"/>
          <a:sy n="125" d="100"/>
        </p:scale>
        <p:origin x="320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46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f3382f210f_3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g1f3382f210f_3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g1f3382f210f_3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02" name="Google Shape;2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5869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41" name="Google Shape;2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17" name="Google Shape;2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80" name="Google Shape;2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78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68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0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81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0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30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39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96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0203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72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3962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1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 spd="slow">
    <p:push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31" Type="http://schemas.openxmlformats.org/officeDocument/2006/relationships/image" Target="../media/image9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e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21" Type="http://schemas.openxmlformats.org/officeDocument/2006/relationships/image" Target="../media/image3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5.jpe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jpeg"/><Relationship Id="rId5" Type="http://schemas.openxmlformats.org/officeDocument/2006/relationships/image" Target="../media/image54.png"/><Relationship Id="rId15" Type="http://schemas.openxmlformats.org/officeDocument/2006/relationships/image" Target="../media/image64.jpeg"/><Relationship Id="rId10" Type="http://schemas.openxmlformats.org/officeDocument/2006/relationships/image" Target="../media/image59.jpeg"/><Relationship Id="rId19" Type="http://schemas.openxmlformats.org/officeDocument/2006/relationships/image" Target="../media/image68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hyperlink" Target="mailto:Neil.hinde@nbdata.co.uk" TargetMode="External"/><Relationship Id="rId4" Type="http://schemas.openxmlformats.org/officeDocument/2006/relationships/image" Target="../media/image70.png"/><Relationship Id="rId9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"/>
          <p:cNvSpPr/>
          <p:nvPr/>
        </p:nvSpPr>
        <p:spPr>
          <a:xfrm flipV="1">
            <a:off x="3785452" y="0"/>
            <a:ext cx="4054711" cy="54559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0174" y="791570"/>
            <a:ext cx="1492848" cy="107817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"/>
          <p:cNvSpPr txBox="1"/>
          <p:nvPr/>
        </p:nvSpPr>
        <p:spPr>
          <a:xfrm>
            <a:off x="4265639" y="1853867"/>
            <a:ext cx="3305378" cy="87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 dirty="0">
                <a:solidFill>
                  <a:srgbClr val="3F3F3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World’s Smartest Unified Business Communication &amp; Collaboration App </a:t>
            </a:r>
            <a:endParaRPr sz="1100" b="0" i="0" u="none" strike="noStrike" cap="none" dirty="0">
              <a:solidFill>
                <a:srgbClr val="3F3F3F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166" name="Google Shape;166;p1"/>
          <p:cNvSpPr txBox="1"/>
          <p:nvPr/>
        </p:nvSpPr>
        <p:spPr>
          <a:xfrm>
            <a:off x="4080681" y="3170057"/>
            <a:ext cx="350747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Enterprise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 Deck</a:t>
            </a:r>
            <a:endParaRPr sz="900" b="0" i="0" u="none" strike="noStrike" cap="none">
              <a:solidFill>
                <a:schemeClr val="dk1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pic>
        <p:nvPicPr>
          <p:cNvPr id="9" name="Picture 2" descr="HiHo Solutio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5353" y="900752"/>
            <a:ext cx="906707" cy="85980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8" descr="Easily Share Appointment Slo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9725" y="565638"/>
            <a:ext cx="10154000" cy="645742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8"/>
          <p:cNvSpPr txBox="1"/>
          <p:nvPr/>
        </p:nvSpPr>
        <p:spPr>
          <a:xfrm>
            <a:off x="2759906" y="149329"/>
            <a:ext cx="725363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Share Appointment Calendars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71486C-2667-8571-1A22-9CDB7DE4F0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2652" y="0"/>
            <a:ext cx="1399348" cy="913965"/>
          </a:xfrm>
          <a:prstGeom prst="rect">
            <a:avLst/>
          </a:prstGeom>
        </p:spPr>
      </p:pic>
      <p:pic>
        <p:nvPicPr>
          <p:cNvPr id="5" name="Picture 2" descr="HiHo Solutio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791570" cy="750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974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0;p8">
            <a:extLst>
              <a:ext uri="{FF2B5EF4-FFF2-40B4-BE49-F238E27FC236}">
                <a16:creationId xmlns:a16="http://schemas.microsoft.com/office/drawing/2014/main" id="{96DCF59A-28F6-B4A2-A1B2-8D0FB68FFEBE}"/>
              </a:ext>
            </a:extLst>
          </p:cNvPr>
          <p:cNvSpPr txBox="1"/>
          <p:nvPr/>
        </p:nvSpPr>
        <p:spPr>
          <a:xfrm>
            <a:off x="2469181" y="292204"/>
            <a:ext cx="725363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World’s best unified work organizer</a:t>
            </a:r>
            <a:endParaRPr dirty="0"/>
          </a:p>
        </p:txBody>
      </p:sp>
      <p:pic>
        <p:nvPicPr>
          <p:cNvPr id="7" name="Untitled">
            <a:hlinkClick r:id="" action="ppaction://media"/>
            <a:extLst>
              <a:ext uri="{FF2B5EF4-FFF2-40B4-BE49-F238E27FC236}">
                <a16:creationId xmlns:a16="http://schemas.microsoft.com/office/drawing/2014/main" id="{2DB2BF9C-CCF4-DDDF-3AD9-7DD4327A8C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48229"/>
            <a:ext cx="12192000" cy="5609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71486C-2667-8571-1A22-9CDB7DE4F0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2652" y="0"/>
            <a:ext cx="1399348" cy="913965"/>
          </a:xfrm>
          <a:prstGeom prst="rect">
            <a:avLst/>
          </a:prstGeom>
        </p:spPr>
      </p:pic>
      <p:pic>
        <p:nvPicPr>
          <p:cNvPr id="8" name="Picture 2" descr="HiHo Solution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791570" cy="750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807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77895" y="713887"/>
            <a:ext cx="419100" cy="531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90570" y="851999"/>
            <a:ext cx="733425" cy="503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660" y="487641"/>
            <a:ext cx="3303472" cy="3643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28833" y="451167"/>
            <a:ext cx="1123950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51933" y="869909"/>
            <a:ext cx="1514475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5622" y="4167771"/>
            <a:ext cx="1276350" cy="5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204877" y="4720221"/>
            <a:ext cx="2257425" cy="20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52548" y="4660563"/>
            <a:ext cx="1571625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39315" y="4494651"/>
            <a:ext cx="1558636" cy="1013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28823" y="6525962"/>
            <a:ext cx="89535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602866" y="1565473"/>
            <a:ext cx="590550" cy="406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211345" y="1133435"/>
            <a:ext cx="576263" cy="102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188776" y="3551849"/>
            <a:ext cx="428625" cy="13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224749" y="4841785"/>
            <a:ext cx="43815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726462" y="438477"/>
            <a:ext cx="3015472" cy="254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125647" y="3578673"/>
            <a:ext cx="1724025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259409" y="3071608"/>
            <a:ext cx="2714625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5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845446" y="3267345"/>
            <a:ext cx="714375" cy="2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5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869259" y="3526389"/>
            <a:ext cx="666750" cy="2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5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646211" y="5277546"/>
            <a:ext cx="3215982" cy="1938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323993" y="253114"/>
            <a:ext cx="2562225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5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8316611" y="1488595"/>
            <a:ext cx="2562225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5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8323994" y="2683721"/>
            <a:ext cx="2562225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5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8330520" y="5148860"/>
            <a:ext cx="2562225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5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8311464" y="3918980"/>
            <a:ext cx="2562225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5"/>
          <p:cNvPicPr preferRelativeResize="0"/>
          <p:nvPr/>
        </p:nvPicPr>
        <p:blipFill rotWithShape="1">
          <a:blip r:embed="rId2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3000" y="5642108"/>
            <a:ext cx="1066800" cy="533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5"/>
          <p:cNvPicPr preferRelativeResize="0"/>
          <p:nvPr/>
        </p:nvPicPr>
        <p:blipFill rotWithShape="1">
          <a:blip r:embed="rId2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3522" y="2464773"/>
            <a:ext cx="1223386" cy="1416736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5"/>
          <p:cNvSpPr txBox="1"/>
          <p:nvPr/>
        </p:nvSpPr>
        <p:spPr>
          <a:xfrm>
            <a:off x="504026" y="143375"/>
            <a:ext cx="3303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World's most advanced scheduler</a:t>
            </a:r>
            <a:endParaRPr sz="1400" b="1" i="0" u="none" strike="noStrike" cap="none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1" name="Google Shape;271;p5"/>
          <p:cNvSpPr txBox="1"/>
          <p:nvPr/>
        </p:nvSpPr>
        <p:spPr>
          <a:xfrm>
            <a:off x="1670575" y="4097316"/>
            <a:ext cx="221102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Integrated meeting appointments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 txBox="1"/>
          <p:nvPr/>
        </p:nvSpPr>
        <p:spPr>
          <a:xfrm>
            <a:off x="4602400" y="143375"/>
            <a:ext cx="3303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World’s fastest online meeting app</a:t>
            </a:r>
            <a:endParaRPr sz="1400" b="1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3" name="Google Shape;273;p5"/>
          <p:cNvSpPr txBox="1"/>
          <p:nvPr/>
        </p:nvSpPr>
        <p:spPr>
          <a:xfrm>
            <a:off x="4552149" y="2844575"/>
            <a:ext cx="3303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World’s first in-person meeting app</a:t>
            </a:r>
            <a:endParaRPr sz="1400" b="1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4" name="Google Shape;274;p5"/>
          <p:cNvSpPr txBox="1"/>
          <p:nvPr/>
        </p:nvSpPr>
        <p:spPr>
          <a:xfrm>
            <a:off x="4552138" y="5158200"/>
            <a:ext cx="3424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World’s most powerful one-on-ones</a:t>
            </a:r>
            <a:endParaRPr sz="1400" b="1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5" name="Google Shape;275;p5"/>
          <p:cNvSpPr txBox="1"/>
          <p:nvPr/>
        </p:nvSpPr>
        <p:spPr>
          <a:xfrm>
            <a:off x="7862201" y="143375"/>
            <a:ext cx="3593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Smartest Unified Communication App</a:t>
            </a:r>
            <a:endParaRPr sz="1400" b="1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6" name="Google Shape;276;p5"/>
          <p:cNvSpPr txBox="1"/>
          <p:nvPr/>
        </p:nvSpPr>
        <p:spPr>
          <a:xfrm>
            <a:off x="11029892" y="1726109"/>
            <a:ext cx="177761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Fully </a:t>
            </a:r>
            <a:b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Automated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5"/>
          <p:cNvSpPr txBox="1"/>
          <p:nvPr/>
        </p:nvSpPr>
        <p:spPr>
          <a:xfrm>
            <a:off x="10766213" y="4796425"/>
            <a:ext cx="1338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99%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Accurate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Transcriptions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90" name="Picture 2" descr="HiHo Solutions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0" y="0"/>
            <a:ext cx="614149" cy="696036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971486C-2667-8571-1A22-9CDB7DE4F023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31856" y="0"/>
            <a:ext cx="1260143" cy="913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6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6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3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4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"/>
          <p:cNvSpPr/>
          <p:nvPr/>
        </p:nvSpPr>
        <p:spPr>
          <a:xfrm>
            <a:off x="6956325" y="391350"/>
            <a:ext cx="5403300" cy="6466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BFAF8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AF7E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"/>
          <p:cNvSpPr/>
          <p:nvPr/>
        </p:nvSpPr>
        <p:spPr>
          <a:xfrm rot="10800000">
            <a:off x="2291450" y="-7500"/>
            <a:ext cx="5065500" cy="6865500"/>
          </a:xfrm>
          <a:prstGeom prst="round2SameRect">
            <a:avLst>
              <a:gd name="adj1" fmla="val 49846"/>
              <a:gd name="adj2" fmla="val 0"/>
            </a:avLst>
          </a:prstGeom>
          <a:solidFill>
            <a:srgbClr val="2650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325" y="1869363"/>
            <a:ext cx="1594500" cy="1594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22" name="Google Shape;222;p4"/>
          <p:cNvGrpSpPr/>
          <p:nvPr/>
        </p:nvGrpSpPr>
        <p:grpSpPr>
          <a:xfrm>
            <a:off x="2848865" y="1708984"/>
            <a:ext cx="4178095" cy="2060658"/>
            <a:chOff x="3515472" y="2369003"/>
            <a:chExt cx="4299779" cy="2284797"/>
          </a:xfrm>
        </p:grpSpPr>
        <p:sp>
          <p:nvSpPr>
            <p:cNvPr id="223" name="Google Shape;223;p4"/>
            <p:cNvSpPr txBox="1"/>
            <p:nvPr/>
          </p:nvSpPr>
          <p:spPr>
            <a:xfrm>
              <a:off x="3515472" y="2369003"/>
              <a:ext cx="3600300" cy="4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65B62E"/>
                  </a:solidFill>
                  <a:latin typeface="Nunito"/>
                  <a:ea typeface="Nunito"/>
                  <a:cs typeface="Nunito"/>
                  <a:sym typeface="Nunito"/>
                </a:rPr>
                <a:t>2. Space Agnostic Meetings </a:t>
              </a:r>
              <a:endParaRPr sz="1800" b="1" i="0" u="none" strike="noStrike" cap="none">
                <a:solidFill>
                  <a:srgbClr val="65B62E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24" name="Google Shape;224;p4"/>
            <p:cNvSpPr txBox="1"/>
            <p:nvPr/>
          </p:nvSpPr>
          <p:spPr>
            <a:xfrm>
              <a:off x="3576551" y="2778500"/>
              <a:ext cx="4238700" cy="18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FAF8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 dirty="0">
                  <a:solidFill>
                    <a:srgbClr val="FBFAF8"/>
                  </a:solidFill>
                  <a:latin typeface="Nunito"/>
                  <a:ea typeface="Nunito"/>
                  <a:cs typeface="Nunito"/>
                  <a:sym typeface="Nunito"/>
                </a:rPr>
                <a:t>First ever In-person meeting app</a:t>
              </a:r>
              <a:endParaRPr sz="1400" b="0" i="0" u="none" strike="noStrike" cap="none" dirty="0">
                <a:solidFill>
                  <a:srgbClr val="FBFAF8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FAF8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 dirty="0">
                  <a:solidFill>
                    <a:srgbClr val="FBFAF8"/>
                  </a:solidFill>
                  <a:latin typeface="Nunito"/>
                  <a:ea typeface="Nunito"/>
                  <a:cs typeface="Nunito"/>
                  <a:sym typeface="Nunito"/>
                </a:rPr>
                <a:t>Fastest online meeting app ever</a:t>
              </a:r>
              <a:endParaRPr sz="1400" b="0" i="0" u="none" strike="noStrike" cap="none" dirty="0">
                <a:solidFill>
                  <a:srgbClr val="FBFAF8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FAF8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 dirty="0">
                  <a:solidFill>
                    <a:srgbClr val="FBFAF8"/>
                  </a:solidFill>
                  <a:latin typeface="Nunito"/>
                  <a:ea typeface="Nunito"/>
                  <a:cs typeface="Nunito"/>
                  <a:sym typeface="Nunito"/>
                </a:rPr>
                <a:t>Best hybrid meeting app</a:t>
              </a:r>
              <a:endParaRPr sz="1400" b="0" i="0" u="none" strike="noStrike" cap="none" dirty="0">
                <a:solidFill>
                  <a:srgbClr val="FBFAF8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FAF8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 dirty="0">
                  <a:solidFill>
                    <a:srgbClr val="FBFAF8"/>
                  </a:solidFill>
                  <a:latin typeface="Nunito"/>
                  <a:ea typeface="Nunito"/>
                  <a:cs typeface="Nunito"/>
                  <a:sym typeface="Nunito"/>
                </a:rPr>
                <a:t>App to app call meetings</a:t>
              </a:r>
              <a:endParaRPr sz="1400" b="0" i="0" u="none" strike="noStrike" cap="none" dirty="0">
                <a:solidFill>
                  <a:srgbClr val="FBFAF8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FAF8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 dirty="0">
                  <a:solidFill>
                    <a:srgbClr val="FBFAF8"/>
                  </a:solidFill>
                  <a:latin typeface="Nunito"/>
                  <a:ea typeface="Nunito"/>
                  <a:cs typeface="Nunito"/>
                  <a:sym typeface="Nunito"/>
                </a:rPr>
                <a:t>One-on-one meetings</a:t>
              </a:r>
              <a:endParaRPr sz="1400" b="0" i="0" u="none" strike="noStrike" cap="none" dirty="0">
                <a:solidFill>
                  <a:srgbClr val="FBFAF8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FAF8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 dirty="0">
                  <a:solidFill>
                    <a:srgbClr val="FBFAF8"/>
                  </a:solidFill>
                  <a:latin typeface="Nunito"/>
                  <a:ea typeface="Nunito"/>
                  <a:cs typeface="Nunito"/>
                  <a:sym typeface="Nunito"/>
                </a:rPr>
                <a:t>Best Persistent Meeting Organizer ever</a:t>
              </a:r>
              <a:endParaRPr sz="1400" b="0" i="0" u="none" strike="noStrike" cap="none" dirty="0">
                <a:solidFill>
                  <a:srgbClr val="FBFAF8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FAF8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 dirty="0">
                  <a:solidFill>
                    <a:srgbClr val="FBFAF8"/>
                  </a:solidFill>
                  <a:latin typeface="Nunito"/>
                  <a:ea typeface="Nunito"/>
                  <a:cs typeface="Nunito"/>
                  <a:sym typeface="Nunito"/>
                </a:rPr>
                <a:t>AR/VR/Device/ Holographic Meetings*</a:t>
              </a:r>
              <a:endParaRPr sz="1400" b="0" i="0" u="none" strike="noStrike" cap="none" dirty="0">
                <a:solidFill>
                  <a:srgbClr val="FBFAF8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225" name="Google Shape;225;p4"/>
          <p:cNvGrpSpPr/>
          <p:nvPr/>
        </p:nvGrpSpPr>
        <p:grpSpPr>
          <a:xfrm>
            <a:off x="7646164" y="1785350"/>
            <a:ext cx="4319379" cy="2316025"/>
            <a:chOff x="16724980" y="-1991957"/>
            <a:chExt cx="4195201" cy="2316025"/>
          </a:xfrm>
        </p:grpSpPr>
        <p:sp>
          <p:nvSpPr>
            <p:cNvPr id="226" name="Google Shape;226;p4"/>
            <p:cNvSpPr txBox="1"/>
            <p:nvPr/>
          </p:nvSpPr>
          <p:spPr>
            <a:xfrm>
              <a:off x="16724980" y="-1991957"/>
              <a:ext cx="4070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1155CC"/>
                  </a:solidFill>
                  <a:latin typeface="Nunito"/>
                  <a:ea typeface="Nunito"/>
                  <a:cs typeface="Nunito"/>
                  <a:sym typeface="Nunito"/>
                </a:rPr>
                <a:t>4. Never Seen Communication Data</a:t>
              </a:r>
              <a:endParaRPr sz="1800" b="1" i="0" u="none" strike="noStrike" cap="none">
                <a:solidFill>
                  <a:srgbClr val="1155CC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27" name="Google Shape;227;p4"/>
            <p:cNvSpPr txBox="1"/>
            <p:nvPr/>
          </p:nvSpPr>
          <p:spPr>
            <a:xfrm>
              <a:off x="16801181" y="-1597732"/>
              <a:ext cx="4119000" cy="192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 dirty="0">
                  <a:solidFill>
                    <a:srgbClr val="595959"/>
                  </a:solidFill>
                  <a:latin typeface="Nunito"/>
                  <a:ea typeface="Nunito"/>
                  <a:cs typeface="Nunito"/>
                  <a:sym typeface="Nunito"/>
                </a:rPr>
                <a:t>AI powered integrated minutes of the meeting</a:t>
              </a:r>
              <a:endParaRPr sz="1400" b="0" i="0" u="none" strike="noStrike" cap="none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 dirty="0">
                  <a:solidFill>
                    <a:srgbClr val="595959"/>
                  </a:solidFill>
                  <a:latin typeface="Nunito"/>
                  <a:ea typeface="Nunito"/>
                  <a:cs typeface="Nunito"/>
                  <a:sym typeface="Nunito"/>
                </a:rPr>
                <a:t>ML based Auto Transcriptions </a:t>
              </a:r>
              <a:r>
                <a:rPr lang="en-US" sz="1200" b="0" i="0" u="none" strike="noStrike" cap="none" dirty="0">
                  <a:solidFill>
                    <a:srgbClr val="595959"/>
                  </a:solidFill>
                  <a:latin typeface="Nunito"/>
                  <a:ea typeface="Nunito"/>
                  <a:cs typeface="Nunito"/>
                  <a:sym typeface="Nunito"/>
                </a:rPr>
                <a:t>(99% accuracy)</a:t>
              </a:r>
              <a:endParaRPr sz="1200" b="0" i="0" u="none" strike="noStrike" cap="none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 dirty="0">
                  <a:solidFill>
                    <a:srgbClr val="595959"/>
                  </a:solidFill>
                  <a:latin typeface="Nunito"/>
                  <a:ea typeface="Nunito"/>
                  <a:cs typeface="Nunito"/>
                  <a:sym typeface="Nunito"/>
                </a:rPr>
                <a:t>AI powered Auto-instant </a:t>
              </a:r>
              <a:r>
                <a:rPr lang="en-US" sz="1400" b="0" i="0" u="none" strike="noStrike" cap="none" dirty="0" err="1">
                  <a:solidFill>
                    <a:srgbClr val="595959"/>
                  </a:solidFill>
                  <a:latin typeface="Nunito"/>
                  <a:ea typeface="Nunito"/>
                  <a:cs typeface="Nunito"/>
                  <a:sym typeface="Nunito"/>
                </a:rPr>
                <a:t>MoMs</a:t>
              </a:r>
              <a:endParaRPr sz="1400" b="0" i="0" u="none" strike="noStrike" cap="none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 dirty="0">
                  <a:solidFill>
                    <a:srgbClr val="595959"/>
                  </a:solidFill>
                  <a:latin typeface="Nunito"/>
                  <a:ea typeface="Nunito"/>
                  <a:cs typeface="Nunito"/>
                  <a:sym typeface="Nunito"/>
                </a:rPr>
                <a:t>Enterprise Chat that replaces WhatsApp &amp; Teams/Slack</a:t>
              </a:r>
              <a:endParaRPr sz="1400" b="0" i="0" u="none" strike="noStrike" cap="none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 dirty="0">
                  <a:solidFill>
                    <a:srgbClr val="595959"/>
                  </a:solidFill>
                  <a:latin typeface="Nunito"/>
                  <a:ea typeface="Nunito"/>
                  <a:cs typeface="Nunito"/>
                  <a:sym typeface="Nunito"/>
                </a:rPr>
                <a:t>Enterprise Real-time Collaborative Notes</a:t>
              </a:r>
              <a:endParaRPr sz="1400" b="0" i="0" u="none" strike="noStrike" cap="none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 dirty="0">
                  <a:solidFill>
                    <a:srgbClr val="595959"/>
                  </a:solidFill>
                  <a:latin typeface="Nunito"/>
                  <a:ea typeface="Nunito"/>
                  <a:cs typeface="Nunito"/>
                  <a:sym typeface="Nunito"/>
                </a:rPr>
                <a:t>Enterprise To-do Lists</a:t>
              </a:r>
              <a:endParaRPr sz="1400" b="0" i="0" u="none" strike="noStrike" cap="none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 dirty="0">
                  <a:solidFill>
                    <a:srgbClr val="595959"/>
                  </a:solidFill>
                  <a:latin typeface="Nunito"/>
                  <a:ea typeface="Nunito"/>
                  <a:cs typeface="Nunito"/>
                  <a:sym typeface="Nunito"/>
                </a:rPr>
                <a:t>File sharing &amp; room recordings</a:t>
              </a:r>
              <a:endParaRPr sz="1400" b="0" i="0" u="none" strike="noStrike" cap="none" dirty="0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228" name="Google Shape;228;p4"/>
          <p:cNvGrpSpPr/>
          <p:nvPr/>
        </p:nvGrpSpPr>
        <p:grpSpPr>
          <a:xfrm>
            <a:off x="2887890" y="3924751"/>
            <a:ext cx="4068434" cy="1830000"/>
            <a:chOff x="12413299" y="1475831"/>
            <a:chExt cx="3826233" cy="1830000"/>
          </a:xfrm>
        </p:grpSpPr>
        <p:sp>
          <p:nvSpPr>
            <p:cNvPr id="229" name="Google Shape;229;p4"/>
            <p:cNvSpPr txBox="1"/>
            <p:nvPr/>
          </p:nvSpPr>
          <p:spPr>
            <a:xfrm>
              <a:off x="12413299" y="1475831"/>
              <a:ext cx="3498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00AEDD"/>
                  </a:solidFill>
                  <a:latin typeface="Nunito"/>
                  <a:ea typeface="Nunito"/>
                  <a:cs typeface="Nunito"/>
                  <a:sym typeface="Nunito"/>
                </a:rPr>
                <a:t>3. Best Scheduler Ever</a:t>
              </a:r>
              <a:endParaRPr sz="1800" b="1" i="0" u="none" strike="noStrike" cap="none">
                <a:solidFill>
                  <a:srgbClr val="00AEDD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30" name="Google Shape;230;p4"/>
            <p:cNvSpPr txBox="1"/>
            <p:nvPr/>
          </p:nvSpPr>
          <p:spPr>
            <a:xfrm>
              <a:off x="12443032" y="1845131"/>
              <a:ext cx="3796500" cy="146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FAF8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>
                  <a:solidFill>
                    <a:srgbClr val="FBFAF8"/>
                  </a:solidFill>
                  <a:latin typeface="Nunito"/>
                  <a:ea typeface="Nunito"/>
                  <a:cs typeface="Nunito"/>
                  <a:sym typeface="Nunito"/>
                </a:rPr>
                <a:t>Schedule with busy time awareness</a:t>
              </a:r>
              <a:endParaRPr sz="1400" b="0" i="0" u="none" strike="noStrike" cap="none">
                <a:solidFill>
                  <a:srgbClr val="FBFAF8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FAF8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>
                  <a:solidFill>
                    <a:srgbClr val="FBFAF8"/>
                  </a:solidFill>
                  <a:latin typeface="Nunito"/>
                  <a:ea typeface="Nunito"/>
                  <a:cs typeface="Nunito"/>
                  <a:sym typeface="Nunito"/>
                </a:rPr>
                <a:t>One-click scheduling</a:t>
              </a:r>
              <a:endParaRPr sz="1400" b="0" i="0" u="none" strike="noStrike" cap="none">
                <a:solidFill>
                  <a:srgbClr val="FBFAF8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FAF8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>
                  <a:solidFill>
                    <a:srgbClr val="FBFAF8"/>
                  </a:solidFill>
                  <a:latin typeface="Nunito"/>
                  <a:ea typeface="Nunito"/>
                  <a:cs typeface="Nunito"/>
                  <a:sym typeface="Nunito"/>
                </a:rPr>
                <a:t>Agendas for better productivity</a:t>
              </a:r>
              <a:endParaRPr sz="1400" b="0" i="0" u="none" strike="noStrike" cap="none">
                <a:solidFill>
                  <a:srgbClr val="FBFAF8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FAF8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>
                  <a:solidFill>
                    <a:srgbClr val="FBFAF8"/>
                  </a:solidFill>
                  <a:latin typeface="Nunito"/>
                  <a:ea typeface="Nunito"/>
                  <a:cs typeface="Nunito"/>
                  <a:sym typeface="Nunito"/>
                </a:rPr>
                <a:t>Multi-Timezone mapping view</a:t>
              </a:r>
              <a:endParaRPr sz="1400" b="0" i="0" u="none" strike="noStrike" cap="none">
                <a:solidFill>
                  <a:srgbClr val="FBFAF8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FAF8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>
                  <a:solidFill>
                    <a:srgbClr val="FBFAF8"/>
                  </a:solidFill>
                  <a:latin typeface="Nunito"/>
                  <a:ea typeface="Nunito"/>
                  <a:cs typeface="Nunito"/>
                  <a:sym typeface="Nunito"/>
                </a:rPr>
                <a:t>Smart Calendar integrations</a:t>
              </a:r>
              <a:endParaRPr sz="1400" b="0" i="0" u="none" strike="noStrike" cap="none">
                <a:solidFill>
                  <a:srgbClr val="FBFAF8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FAF8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>
                  <a:solidFill>
                    <a:srgbClr val="FBFAF8"/>
                  </a:solidFill>
                  <a:latin typeface="Nunito"/>
                  <a:ea typeface="Nunito"/>
                  <a:cs typeface="Nunito"/>
                  <a:sym typeface="Nunito"/>
                </a:rPr>
                <a:t>Calendly style appointment scheduling</a:t>
              </a:r>
              <a:endParaRPr sz="1400" b="0" i="0" u="none" strike="noStrike" cap="none">
                <a:solidFill>
                  <a:srgbClr val="FBFAF8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231" name="Google Shape;231;p4"/>
          <p:cNvSpPr txBox="1"/>
          <p:nvPr/>
        </p:nvSpPr>
        <p:spPr>
          <a:xfrm>
            <a:off x="298330" y="724113"/>
            <a:ext cx="19932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2650A3"/>
                </a:solidFill>
                <a:latin typeface="Nunito"/>
                <a:ea typeface="Nunito"/>
                <a:cs typeface="Nunito"/>
                <a:sym typeface="Nunito"/>
              </a:rPr>
              <a:t>Key </a:t>
            </a:r>
            <a:endParaRPr sz="3200" b="0" i="0" u="none" strike="noStrike" cap="none" dirty="0">
              <a:solidFill>
                <a:srgbClr val="2650A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2650A3"/>
                </a:solidFill>
                <a:latin typeface="Nunito"/>
                <a:ea typeface="Nunito"/>
                <a:cs typeface="Nunito"/>
                <a:sym typeface="Nunito"/>
              </a:rPr>
              <a:t>Features</a:t>
            </a:r>
            <a:endParaRPr sz="3200" b="0" i="0" u="none" strike="noStrike" cap="none" dirty="0">
              <a:solidFill>
                <a:srgbClr val="2650A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2" name="Google Shape;232;p4"/>
          <p:cNvSpPr txBox="1"/>
          <p:nvPr/>
        </p:nvSpPr>
        <p:spPr>
          <a:xfrm>
            <a:off x="-1" y="6457800"/>
            <a:ext cx="290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rgbClr val="CDD4EA"/>
                </a:solidFill>
                <a:latin typeface="Calibri"/>
                <a:ea typeface="Calibri"/>
                <a:cs typeface="Calibri"/>
                <a:sym typeface="Calibri"/>
              </a:rPr>
              <a:t>*Scheduled in future releases</a:t>
            </a:r>
            <a:endParaRPr sz="1400" b="0" i="1" u="none" strike="noStrike" cap="none">
              <a:solidFill>
                <a:srgbClr val="CDD4E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3" name="Google Shape;233;p4"/>
          <p:cNvGrpSpPr/>
          <p:nvPr/>
        </p:nvGrpSpPr>
        <p:grpSpPr>
          <a:xfrm>
            <a:off x="7645551" y="4249400"/>
            <a:ext cx="4319216" cy="1842450"/>
            <a:chOff x="8000509" y="982248"/>
            <a:chExt cx="4135200" cy="1842450"/>
          </a:xfrm>
        </p:grpSpPr>
        <p:sp>
          <p:nvSpPr>
            <p:cNvPr id="234" name="Google Shape;234;p4"/>
            <p:cNvSpPr txBox="1"/>
            <p:nvPr/>
          </p:nvSpPr>
          <p:spPr>
            <a:xfrm>
              <a:off x="8000509" y="982248"/>
              <a:ext cx="4135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2650A3"/>
                  </a:solidFill>
                  <a:latin typeface="Nunito"/>
                  <a:ea typeface="Nunito"/>
                  <a:cs typeface="Nunito"/>
                  <a:sym typeface="Nunito"/>
                </a:rPr>
                <a:t>5. Unified Business Communication</a:t>
              </a:r>
              <a:endParaRPr sz="1800" b="1" i="0" u="none" strike="noStrike" cap="none">
                <a:solidFill>
                  <a:srgbClr val="2650A3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35" name="Google Shape;235;p4"/>
            <p:cNvSpPr txBox="1"/>
            <p:nvPr/>
          </p:nvSpPr>
          <p:spPr>
            <a:xfrm>
              <a:off x="8072074" y="1363998"/>
              <a:ext cx="3951600" cy="146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>
                  <a:solidFill>
                    <a:srgbClr val="595959"/>
                  </a:solidFill>
                  <a:latin typeface="Nunito"/>
                  <a:ea typeface="Nunito"/>
                  <a:cs typeface="Nunito"/>
                  <a:sym typeface="Nunito"/>
                </a:rPr>
                <a:t>Data syncing in real time</a:t>
              </a:r>
              <a:endParaRPr sz="1400" b="0" i="0" u="none" strike="noStrike" cap="none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>
                  <a:solidFill>
                    <a:srgbClr val="595959"/>
                  </a:solidFill>
                  <a:latin typeface="Nunito"/>
                  <a:ea typeface="Nunito"/>
                  <a:cs typeface="Nunito"/>
                  <a:sym typeface="Nunito"/>
                </a:rPr>
                <a:t>Contextual &amp; Universal In-app Search</a:t>
              </a:r>
              <a:endParaRPr sz="1400" b="0" i="0" u="none" strike="noStrike" cap="none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>
                  <a:solidFill>
                    <a:srgbClr val="595959"/>
                  </a:solidFill>
                  <a:latin typeface="Nunito"/>
                  <a:ea typeface="Nunito"/>
                  <a:cs typeface="Nunito"/>
                  <a:sym typeface="Nunito"/>
                </a:rPr>
                <a:t>Best suited to be used for inside and outside the organization</a:t>
              </a:r>
              <a:endParaRPr sz="1400" b="0" i="0" u="none" strike="noStrike" cap="none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>
                  <a:solidFill>
                    <a:srgbClr val="595959"/>
                  </a:solidFill>
                  <a:latin typeface="Nunito"/>
                  <a:ea typeface="Nunito"/>
                  <a:cs typeface="Nunito"/>
                  <a:sym typeface="Nunito"/>
                </a:rPr>
                <a:t>Download on Mac, Windows, iPhone, Android or access https://qik.mt via browser</a:t>
              </a:r>
              <a:endParaRPr sz="1400" b="0" i="0" u="none" strike="noStrike" cap="none">
                <a:solidFill>
                  <a:srgbClr val="595959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236" name="Google Shape;236;p4"/>
          <p:cNvGrpSpPr/>
          <p:nvPr/>
        </p:nvGrpSpPr>
        <p:grpSpPr>
          <a:xfrm>
            <a:off x="2878491" y="464609"/>
            <a:ext cx="4430416" cy="1138200"/>
            <a:chOff x="19886677" y="-1536947"/>
            <a:chExt cx="4149107" cy="1138200"/>
          </a:xfrm>
        </p:grpSpPr>
        <p:sp>
          <p:nvSpPr>
            <p:cNvPr id="237" name="Google Shape;237;p4"/>
            <p:cNvSpPr txBox="1"/>
            <p:nvPr/>
          </p:nvSpPr>
          <p:spPr>
            <a:xfrm>
              <a:off x="19886677" y="-1536947"/>
              <a:ext cx="3812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lt1"/>
                  </a:solidFill>
                  <a:latin typeface="Nunito"/>
                  <a:ea typeface="Nunito"/>
                  <a:cs typeface="Nunito"/>
                  <a:sym typeface="Nunito"/>
                </a:rPr>
                <a:t>1. Single Pane of Glass Dashboard </a:t>
              </a:r>
              <a:endParaRPr sz="18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238" name="Google Shape;238;p4"/>
            <p:cNvSpPr txBox="1"/>
            <p:nvPr/>
          </p:nvSpPr>
          <p:spPr>
            <a:xfrm>
              <a:off x="19935084" y="-1167647"/>
              <a:ext cx="4100700" cy="76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FAF8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 dirty="0">
                  <a:solidFill>
                    <a:srgbClr val="FBFAF8"/>
                  </a:solidFill>
                  <a:latin typeface="Nunito"/>
                  <a:ea typeface="Nunito"/>
                  <a:cs typeface="Nunito"/>
                  <a:sym typeface="Nunito"/>
                </a:rPr>
                <a:t>One Dashboard for all your work</a:t>
              </a:r>
              <a:endParaRPr sz="1400" b="0" i="0" u="none" strike="noStrike" cap="none" dirty="0">
                <a:solidFill>
                  <a:srgbClr val="FBFAF8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FAF8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 dirty="0">
                  <a:solidFill>
                    <a:srgbClr val="FBFAF8"/>
                  </a:solidFill>
                  <a:latin typeface="Nunito"/>
                  <a:ea typeface="Nunito"/>
                  <a:cs typeface="Nunito"/>
                  <a:sym typeface="Nunito"/>
                </a:rPr>
                <a:t>Auto Persistent Communication Data</a:t>
              </a:r>
              <a:endParaRPr sz="1400" b="0" i="0" u="none" strike="noStrike" cap="none" dirty="0">
                <a:solidFill>
                  <a:srgbClr val="FBFAF8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marR="0" lvl="0" indent="-28575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FAF8"/>
                </a:buClr>
                <a:buSzPts val="1400"/>
                <a:buFont typeface="Nunito"/>
                <a:buChar char="✔"/>
              </a:pPr>
              <a:r>
                <a:rPr lang="en-US" sz="1400" b="0" i="0" u="none" strike="noStrike" cap="none" dirty="0">
                  <a:solidFill>
                    <a:srgbClr val="FBFAF8"/>
                  </a:solidFill>
                  <a:latin typeface="Nunito"/>
                  <a:ea typeface="Nunito"/>
                  <a:cs typeface="Nunito"/>
                  <a:sym typeface="Nunito"/>
                </a:rPr>
                <a:t>One click join and access to all Data </a:t>
              </a:r>
              <a:endParaRPr sz="1400" b="0" i="0" u="none" strike="noStrike" cap="none" dirty="0">
                <a:solidFill>
                  <a:srgbClr val="FBFAF8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971486C-2667-8571-1A22-9CDB7DE4F0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2652" y="0"/>
            <a:ext cx="1399348" cy="913965"/>
          </a:xfrm>
          <a:prstGeom prst="rect">
            <a:avLst/>
          </a:prstGeom>
        </p:spPr>
      </p:pic>
      <p:pic>
        <p:nvPicPr>
          <p:cNvPr id="24" name="Picture 2" descr="HiHo Solutio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791570" cy="7506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6"/>
          <p:cNvSpPr txBox="1">
            <a:spLocks noGrp="1"/>
          </p:cNvSpPr>
          <p:nvPr>
            <p:ph type="title"/>
          </p:nvPr>
        </p:nvSpPr>
        <p:spPr>
          <a:xfrm>
            <a:off x="271875" y="53226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solidFill>
                  <a:schemeClr val="dk1"/>
                </a:solidFill>
              </a:rPr>
              <a:t>USPs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83" name="Google Shape;283;p6"/>
          <p:cNvSpPr txBox="1"/>
          <p:nvPr/>
        </p:nvSpPr>
        <p:spPr>
          <a:xfrm>
            <a:off x="360975" y="2866475"/>
            <a:ext cx="3202200" cy="23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AutoNum type="arabicPeriod"/>
            </a:pPr>
            <a:r>
              <a:rPr lang="en-US"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Single dashboard view to organize all your work in one place</a:t>
            </a:r>
            <a:endParaRPr sz="1400" b="0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AutoNum type="arabicPeriod"/>
            </a:pPr>
            <a:r>
              <a:rPr lang="en-US"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One click switch to any meeting room &amp; access anywhere, any time, any device.</a:t>
            </a:r>
            <a:endParaRPr sz="1400" b="0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AutoNum type="arabicPeriod"/>
            </a:pPr>
            <a:r>
              <a:rPr lang="en-US"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Patent Pending Technologies (USPTO: 555,384 INDIA IP: 202141056307)</a:t>
            </a:r>
            <a:endParaRPr sz="1400" b="0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4" name="Google Shape;284;p6"/>
          <p:cNvSpPr txBox="1"/>
          <p:nvPr/>
        </p:nvSpPr>
        <p:spPr>
          <a:xfrm>
            <a:off x="8059000" y="1445825"/>
            <a:ext cx="3707700" cy="13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AutoNum type="arabicPeriod"/>
            </a:pPr>
            <a:r>
              <a:rPr lang="en-US"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More than 300% productivity increase</a:t>
            </a:r>
            <a:endParaRPr sz="1400" b="0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AutoNum type="arabicPeriod"/>
            </a:pPr>
            <a:r>
              <a:rPr lang="en-US"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Save more than $100 per employee per month</a:t>
            </a:r>
            <a:endParaRPr sz="1400" b="0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AutoNum type="arabicPeriod"/>
            </a:pPr>
            <a:r>
              <a:rPr lang="en-US"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Replaces a bunch of communication tools within the organization</a:t>
            </a:r>
            <a:endParaRPr sz="1400" b="0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5" name="Google Shape;285;p6"/>
          <p:cNvSpPr txBox="1"/>
          <p:nvPr/>
        </p:nvSpPr>
        <p:spPr>
          <a:xfrm>
            <a:off x="8264300" y="4325575"/>
            <a:ext cx="3491700" cy="18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AutoNum type="arabicPeriod"/>
            </a:pPr>
            <a:r>
              <a:rPr lang="en-US"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Data cocooning, e2e encryption, advanced enterprise security &amp; proprietary technology</a:t>
            </a:r>
            <a:endParaRPr sz="1400" b="0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AutoNum type="arabicPeriod"/>
            </a:pPr>
            <a:r>
              <a:rPr lang="en-US"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50% higher server efficiency per meeting for the same quality which reduces cloud costs</a:t>
            </a:r>
            <a:endParaRPr sz="1400" b="0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AutoNum type="arabicPeriod"/>
            </a:pPr>
            <a:r>
              <a:rPr lang="en-US"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Highly scalable architecture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6" name="Google Shape;286;p6"/>
          <p:cNvGrpSpPr/>
          <p:nvPr/>
        </p:nvGrpSpPr>
        <p:grpSpPr>
          <a:xfrm>
            <a:off x="6908975" y="586800"/>
            <a:ext cx="4857900" cy="1007850"/>
            <a:chOff x="6985175" y="586800"/>
            <a:chExt cx="4857900" cy="1007850"/>
          </a:xfrm>
        </p:grpSpPr>
        <p:sp>
          <p:nvSpPr>
            <p:cNvPr id="287" name="Google Shape;287;p6"/>
            <p:cNvSpPr txBox="1"/>
            <p:nvPr/>
          </p:nvSpPr>
          <p:spPr>
            <a:xfrm>
              <a:off x="8135200" y="586800"/>
              <a:ext cx="32022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65B62E"/>
                  </a:solidFill>
                  <a:latin typeface="Nunito"/>
                  <a:ea typeface="Nunito"/>
                  <a:cs typeface="Nunito"/>
                  <a:sym typeface="Nunito"/>
                </a:rPr>
                <a:t>Highly Productive &amp; Cost-Effective</a:t>
              </a:r>
              <a:endParaRPr sz="1800" b="1" i="0" u="none" strike="noStrike" cap="none">
                <a:solidFill>
                  <a:srgbClr val="65B62E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cxnSp>
          <p:nvCxnSpPr>
            <p:cNvPr id="288" name="Google Shape;288;p6"/>
            <p:cNvCxnSpPr/>
            <p:nvPr/>
          </p:nvCxnSpPr>
          <p:spPr>
            <a:xfrm rot="10800000" flipH="1">
              <a:off x="6985175" y="1325550"/>
              <a:ext cx="4857900" cy="269100"/>
            </a:xfrm>
            <a:prstGeom prst="bentConnector3">
              <a:avLst>
                <a:gd name="adj1" fmla="val 24326"/>
              </a:avLst>
            </a:prstGeom>
            <a:noFill/>
            <a:ln w="9525" cap="flat" cmpd="sng">
              <a:solidFill>
                <a:srgbClr val="65B62E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89" name="Google Shape;289;p6"/>
          <p:cNvGrpSpPr/>
          <p:nvPr/>
        </p:nvGrpSpPr>
        <p:grpSpPr>
          <a:xfrm>
            <a:off x="7525325" y="3436725"/>
            <a:ext cx="4294800" cy="877650"/>
            <a:chOff x="7601525" y="3436725"/>
            <a:chExt cx="4294800" cy="877650"/>
          </a:xfrm>
        </p:grpSpPr>
        <p:sp>
          <p:nvSpPr>
            <p:cNvPr id="290" name="Google Shape;290;p6"/>
            <p:cNvSpPr txBox="1"/>
            <p:nvPr/>
          </p:nvSpPr>
          <p:spPr>
            <a:xfrm>
              <a:off x="8351300" y="3436725"/>
              <a:ext cx="3491700" cy="6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00AEDD"/>
                  </a:solidFill>
                  <a:latin typeface="Nunito"/>
                  <a:ea typeface="Nunito"/>
                  <a:cs typeface="Nunito"/>
                  <a:sym typeface="Nunito"/>
                </a:rPr>
                <a:t>Enhanced Security, </a:t>
              </a:r>
              <a:br>
                <a:rPr lang="en-US" sz="1800" b="1" i="0" u="none" strike="noStrike" cap="none">
                  <a:solidFill>
                    <a:srgbClr val="00AEDD"/>
                  </a:solidFill>
                  <a:latin typeface="Nunito"/>
                  <a:ea typeface="Nunito"/>
                  <a:cs typeface="Nunito"/>
                  <a:sym typeface="Nunito"/>
                </a:rPr>
              </a:br>
              <a:r>
                <a:rPr lang="en-US" sz="1800" b="1" i="0" u="none" strike="noStrike" cap="none">
                  <a:solidFill>
                    <a:srgbClr val="00AEDD"/>
                  </a:solidFill>
                  <a:latin typeface="Nunito"/>
                  <a:ea typeface="Nunito"/>
                  <a:cs typeface="Nunito"/>
                  <a:sym typeface="Nunito"/>
                </a:rPr>
                <a:t>Server Efficiency &amp; Scalability</a:t>
              </a:r>
              <a:endParaRPr sz="1800" b="1" i="0" u="none" strike="noStrike" cap="none">
                <a:solidFill>
                  <a:srgbClr val="00AEDD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cxnSp>
          <p:nvCxnSpPr>
            <p:cNvPr id="291" name="Google Shape;291;p6"/>
            <p:cNvCxnSpPr/>
            <p:nvPr/>
          </p:nvCxnSpPr>
          <p:spPr>
            <a:xfrm rot="10800000" flipH="1">
              <a:off x="7601525" y="4128675"/>
              <a:ext cx="4294800" cy="185700"/>
            </a:xfrm>
            <a:prstGeom prst="bentConnector3">
              <a:avLst>
                <a:gd name="adj1" fmla="val 16124"/>
              </a:avLst>
            </a:prstGeom>
            <a:noFill/>
            <a:ln w="9525" cap="flat" cmpd="sng">
              <a:solidFill>
                <a:srgbClr val="00AEDD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92" name="Google Shape;292;p6"/>
          <p:cNvGrpSpPr/>
          <p:nvPr/>
        </p:nvGrpSpPr>
        <p:grpSpPr>
          <a:xfrm>
            <a:off x="409900" y="2025275"/>
            <a:ext cx="3869400" cy="841200"/>
            <a:chOff x="486100" y="2025275"/>
            <a:chExt cx="3869400" cy="841200"/>
          </a:xfrm>
        </p:grpSpPr>
        <p:sp>
          <p:nvSpPr>
            <p:cNvPr id="293" name="Google Shape;293;p6"/>
            <p:cNvSpPr txBox="1"/>
            <p:nvPr/>
          </p:nvSpPr>
          <p:spPr>
            <a:xfrm>
              <a:off x="486100" y="2025275"/>
              <a:ext cx="3869400" cy="68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2950A2"/>
                  </a:solidFill>
                  <a:latin typeface="Nunito"/>
                  <a:ea typeface="Nunito"/>
                  <a:cs typeface="Nunito"/>
                  <a:sym typeface="Nunito"/>
                </a:rPr>
                <a:t>Hybrid, Unified &amp; Accessible Anywhere</a:t>
              </a:r>
              <a:endParaRPr sz="1800" b="1" i="0" u="none" strike="noStrike" cap="none">
                <a:solidFill>
                  <a:srgbClr val="2950A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cxnSp>
          <p:nvCxnSpPr>
            <p:cNvPr id="294" name="Google Shape;294;p6"/>
            <p:cNvCxnSpPr/>
            <p:nvPr/>
          </p:nvCxnSpPr>
          <p:spPr>
            <a:xfrm>
              <a:off x="592650" y="2708675"/>
              <a:ext cx="3741300" cy="157800"/>
            </a:xfrm>
            <a:prstGeom prst="bentConnector3">
              <a:avLst>
                <a:gd name="adj1" fmla="val 79287"/>
              </a:avLst>
            </a:prstGeom>
            <a:noFill/>
            <a:ln w="9525" cap="flat" cmpd="sng">
              <a:solidFill>
                <a:srgbClr val="674EA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95" name="Google Shape;29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7875" y="1115275"/>
            <a:ext cx="4720526" cy="4627450"/>
          </a:xfrm>
          <a:prstGeom prst="rect">
            <a:avLst/>
          </a:prstGeom>
          <a:noFill/>
          <a:ln>
            <a:noFill/>
          </a:ln>
          <a:effectLst>
            <a:reflection stA="22000" endPos="16000" fadeDir="5400012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71486C-2667-8571-1A22-9CDB7DE4F0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2652" y="0"/>
            <a:ext cx="1399348" cy="913965"/>
          </a:xfrm>
          <a:prstGeom prst="rect">
            <a:avLst/>
          </a:prstGeom>
        </p:spPr>
      </p:pic>
      <p:pic>
        <p:nvPicPr>
          <p:cNvPr id="18" name="Picture 2" descr="HiHo Solutio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791570" cy="7506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1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9" t="1552" r="5138" b="20070"/>
          <a:stretch/>
        </p:blipFill>
        <p:spPr>
          <a:xfrm>
            <a:off x="6083510" y="4369165"/>
            <a:ext cx="6108490" cy="2326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1" descr="Small Busines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903" y="740229"/>
            <a:ext cx="5597502" cy="52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1"/>
          <p:cNvSpPr txBox="1"/>
          <p:nvPr/>
        </p:nvSpPr>
        <p:spPr>
          <a:xfrm>
            <a:off x="6484566" y="1325700"/>
            <a:ext cx="5403522" cy="344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en-US" sz="18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Guarantees huge productivity gains of more than 300%.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sz="18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Build great teams in your organization.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sz="18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80% of projects are lost due to poor communication. No longer in your business.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sz="18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Do smarter and faster business with effective meetings.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sz="18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Grow your business without additional effort.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sz="18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200% more work data at your fingertips fully organized.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sz="18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Truly built for working as a team</a:t>
            </a:r>
          </a:p>
          <a:p>
            <a:pPr marL="457200" marR="0" lvl="0" indent="-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</a:pPr>
            <a:endParaRPr sz="20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" name="Google Shape;282;p6">
            <a:extLst>
              <a:ext uri="{FF2B5EF4-FFF2-40B4-BE49-F238E27FC236}">
                <a16:creationId xmlns:a16="http://schemas.microsoft.com/office/drawing/2014/main" id="{72D34D01-0ACA-3BCE-CAB5-7C759E8DA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1277" y="0"/>
            <a:ext cx="5403522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solidFill>
                  <a:schemeClr val="dk1"/>
                </a:solidFill>
              </a:rPr>
              <a:t>Benefits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1486C-2667-8571-1A22-9CDB7DE4F0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2652" y="0"/>
            <a:ext cx="1399348" cy="913965"/>
          </a:xfrm>
          <a:prstGeom prst="rect">
            <a:avLst/>
          </a:prstGeom>
        </p:spPr>
      </p:pic>
      <p:pic>
        <p:nvPicPr>
          <p:cNvPr id="7" name="Picture 2" descr="HiHo Solution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791570" cy="7506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333;p12">
            <a:extLst>
              <a:ext uri="{FF2B5EF4-FFF2-40B4-BE49-F238E27FC236}">
                <a16:creationId xmlns:a16="http://schemas.microsoft.com/office/drawing/2014/main" id="{C7E57589-0441-2349-44C1-29EC91648768}"/>
              </a:ext>
            </a:extLst>
          </p:cNvPr>
          <p:cNvGrpSpPr/>
          <p:nvPr/>
        </p:nvGrpSpPr>
        <p:grpSpPr>
          <a:xfrm>
            <a:off x="5225884" y="298718"/>
            <a:ext cx="6799026" cy="6458791"/>
            <a:chOff x="5318359" y="87768"/>
            <a:chExt cx="6799026" cy="6458791"/>
          </a:xfrm>
        </p:grpSpPr>
        <p:pic>
          <p:nvPicPr>
            <p:cNvPr id="16" name="Google Shape;334;p12">
              <a:extLst>
                <a:ext uri="{FF2B5EF4-FFF2-40B4-BE49-F238E27FC236}">
                  <a16:creationId xmlns:a16="http://schemas.microsoft.com/office/drawing/2014/main" id="{C21A009A-C07D-356E-0181-3ABB2DBB3821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309" b="-12309"/>
            <a:stretch/>
          </p:blipFill>
          <p:spPr>
            <a:xfrm>
              <a:off x="6715496" y="1691977"/>
              <a:ext cx="1610550" cy="67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335;p12">
              <a:extLst>
                <a:ext uri="{FF2B5EF4-FFF2-40B4-BE49-F238E27FC236}">
                  <a16:creationId xmlns:a16="http://schemas.microsoft.com/office/drawing/2014/main" id="{6B7AD00E-47C0-E7C5-DF13-544160EB2EF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18359" y="1691978"/>
              <a:ext cx="1610550" cy="67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337;p12">
              <a:extLst>
                <a:ext uri="{FF2B5EF4-FFF2-40B4-BE49-F238E27FC236}">
                  <a16:creationId xmlns:a16="http://schemas.microsoft.com/office/drawing/2014/main" id="{A7B6A85C-324F-6F54-10E7-7B812C8DB33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449775" y="1721527"/>
              <a:ext cx="1468713" cy="6119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338;p12">
              <a:extLst>
                <a:ext uri="{FF2B5EF4-FFF2-40B4-BE49-F238E27FC236}">
                  <a16:creationId xmlns:a16="http://schemas.microsoft.com/office/drawing/2014/main" id="{3F579117-93F6-BF1A-A73E-47FF39AB642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534988" y="1672127"/>
              <a:ext cx="1705825" cy="710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341;p12" descr="MGNIT Limited logo">
              <a:extLst>
                <a:ext uri="{FF2B5EF4-FFF2-40B4-BE49-F238E27FC236}">
                  <a16:creationId xmlns:a16="http://schemas.microsoft.com/office/drawing/2014/main" id="{7287CBA2-50DC-0BC2-1809-548ABDD057E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257877" y="2654937"/>
              <a:ext cx="1077216" cy="107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42;p12">
              <a:extLst>
                <a:ext uri="{FF2B5EF4-FFF2-40B4-BE49-F238E27FC236}">
                  <a16:creationId xmlns:a16="http://schemas.microsoft.com/office/drawing/2014/main" id="{41FD276F-8EA9-2221-9910-ACC221D9D3AB}"/>
                </a:ext>
              </a:extLst>
            </p:cNvPr>
            <p:cNvSpPr txBox="1"/>
            <p:nvPr/>
          </p:nvSpPr>
          <p:spPr>
            <a:xfrm>
              <a:off x="5632363" y="87768"/>
              <a:ext cx="648502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>
                  <a:solidFill>
                    <a:srgbClr val="595959"/>
                  </a:solidFill>
                  <a:latin typeface="+mj-lt"/>
                  <a:ea typeface="Calibri"/>
                  <a:cs typeface="Calibri"/>
                  <a:sym typeface="Calibri"/>
                </a:rPr>
                <a:t>190+ companies who love their </a:t>
              </a:r>
              <a:endParaRPr dirty="0">
                <a:latin typeface="+mj-lt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>
                  <a:solidFill>
                    <a:srgbClr val="2650A3"/>
                  </a:solidFill>
                  <a:latin typeface="Calibri"/>
                  <a:ea typeface="Calibri"/>
                  <a:cs typeface="Calibri"/>
                  <a:sym typeface="Calibri"/>
                </a:rPr>
                <a:t>smarter meetings now</a:t>
              </a:r>
              <a:endParaRPr sz="2400" b="1" dirty="0">
                <a:solidFill>
                  <a:srgbClr val="2650A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" name="Google Shape;343;p12">
              <a:extLst>
                <a:ext uri="{FF2B5EF4-FFF2-40B4-BE49-F238E27FC236}">
                  <a16:creationId xmlns:a16="http://schemas.microsoft.com/office/drawing/2014/main" id="{7B7FF4C0-E99D-90D1-3B5E-C8F7001E27D9}"/>
                </a:ext>
              </a:extLst>
            </p:cNvPr>
            <p:cNvGrpSpPr/>
            <p:nvPr/>
          </p:nvGrpSpPr>
          <p:grpSpPr>
            <a:xfrm>
              <a:off x="5394424" y="240165"/>
              <a:ext cx="131474" cy="6306394"/>
              <a:chOff x="7328097" y="1446076"/>
              <a:chExt cx="107004" cy="5132654"/>
            </a:xfrm>
          </p:grpSpPr>
          <p:cxnSp>
            <p:nvCxnSpPr>
              <p:cNvPr id="26" name="Google Shape;344;p12">
                <a:extLst>
                  <a:ext uri="{FF2B5EF4-FFF2-40B4-BE49-F238E27FC236}">
                    <a16:creationId xmlns:a16="http://schemas.microsoft.com/office/drawing/2014/main" id="{57019183-9300-F633-F88A-9DA42C987682}"/>
                  </a:ext>
                </a:extLst>
              </p:cNvPr>
              <p:cNvCxnSpPr>
                <a:stCxn id="27" idx="4"/>
              </p:cNvCxnSpPr>
              <p:nvPr/>
            </p:nvCxnSpPr>
            <p:spPr>
              <a:xfrm flipH="1">
                <a:off x="7380099" y="1553080"/>
                <a:ext cx="1500" cy="4988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2650A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27" name="Google Shape;345;p12">
                <a:extLst>
                  <a:ext uri="{FF2B5EF4-FFF2-40B4-BE49-F238E27FC236}">
                    <a16:creationId xmlns:a16="http://schemas.microsoft.com/office/drawing/2014/main" id="{631F6801-E808-03FC-D0C1-E0809A325C63}"/>
                  </a:ext>
                </a:extLst>
              </p:cNvPr>
              <p:cNvSpPr/>
              <p:nvPr/>
            </p:nvSpPr>
            <p:spPr>
              <a:xfrm>
                <a:off x="7328097" y="1446076"/>
                <a:ext cx="107004" cy="107004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346;p12">
                <a:extLst>
                  <a:ext uri="{FF2B5EF4-FFF2-40B4-BE49-F238E27FC236}">
                    <a16:creationId xmlns:a16="http://schemas.microsoft.com/office/drawing/2014/main" id="{0451C781-613F-653C-DA07-A4B40A0BC337}"/>
                  </a:ext>
                </a:extLst>
              </p:cNvPr>
              <p:cNvSpPr/>
              <p:nvPr/>
            </p:nvSpPr>
            <p:spPr>
              <a:xfrm>
                <a:off x="7337825" y="6471726"/>
                <a:ext cx="97276" cy="107004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3" name="Google Shape;334;p12">
              <a:extLst>
                <a:ext uri="{FF2B5EF4-FFF2-40B4-BE49-F238E27FC236}">
                  <a16:creationId xmlns:a16="http://schemas.microsoft.com/office/drawing/2014/main" id="{DF2C1464-76FE-ECE7-13DF-320D025878FF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309" b="-12309"/>
            <a:stretch/>
          </p:blipFill>
          <p:spPr>
            <a:xfrm>
              <a:off x="6746237" y="1662439"/>
              <a:ext cx="1610550" cy="67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335;p12">
              <a:extLst>
                <a:ext uri="{FF2B5EF4-FFF2-40B4-BE49-F238E27FC236}">
                  <a16:creationId xmlns:a16="http://schemas.microsoft.com/office/drawing/2014/main" id="{4667ED89-D725-A9E2-D712-6A96A9F7BD7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49100" y="1662440"/>
              <a:ext cx="1610550" cy="6710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Google Shape;347;p12">
            <a:extLst>
              <a:ext uri="{FF2B5EF4-FFF2-40B4-BE49-F238E27FC236}">
                <a16:creationId xmlns:a16="http://schemas.microsoft.com/office/drawing/2014/main" id="{ACC18E7B-AD92-3CA5-DA31-28E91154F495}"/>
              </a:ext>
            </a:extLst>
          </p:cNvPr>
          <p:cNvSpPr txBox="1"/>
          <p:nvPr/>
        </p:nvSpPr>
        <p:spPr>
          <a:xfrm>
            <a:off x="58885" y="75357"/>
            <a:ext cx="5225081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595959"/>
                </a:solidFill>
                <a:latin typeface="+mj-lt"/>
                <a:ea typeface="Calibri"/>
                <a:cs typeface="Calibri"/>
                <a:sym typeface="Calibri"/>
              </a:rPr>
              <a:t>Save more than</a:t>
            </a:r>
            <a:endParaRPr dirty="0">
              <a:latin typeface="+mj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2650A3"/>
                </a:solidFill>
                <a:latin typeface="Calibri"/>
                <a:ea typeface="Calibri"/>
                <a:cs typeface="Calibri"/>
                <a:sym typeface="Calibri"/>
              </a:rPr>
              <a:t>$100* per employee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2650A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48;p12">
            <a:extLst>
              <a:ext uri="{FF2B5EF4-FFF2-40B4-BE49-F238E27FC236}">
                <a16:creationId xmlns:a16="http://schemas.microsoft.com/office/drawing/2014/main" id="{E859CF9A-34AF-3A5C-25C1-D43A825C9E97}"/>
              </a:ext>
            </a:extLst>
          </p:cNvPr>
          <p:cNvSpPr txBox="1"/>
          <p:nvPr/>
        </p:nvSpPr>
        <p:spPr>
          <a:xfrm>
            <a:off x="208339" y="6114114"/>
            <a:ext cx="49322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One app for all Business Communication</a:t>
            </a:r>
            <a:endParaRPr sz="1800" b="1">
              <a:solidFill>
                <a:srgbClr val="2650A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349;p12" descr="All Products 2-1.1">
            <a:extLst>
              <a:ext uri="{FF2B5EF4-FFF2-40B4-BE49-F238E27FC236}">
                <a16:creationId xmlns:a16="http://schemas.microsoft.com/office/drawing/2014/main" id="{02A24A4E-6C16-AD20-D04B-E592EAC4004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296" y="1691983"/>
            <a:ext cx="4991170" cy="353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50;p12">
            <a:extLst>
              <a:ext uri="{FF2B5EF4-FFF2-40B4-BE49-F238E27FC236}">
                <a16:creationId xmlns:a16="http://schemas.microsoft.com/office/drawing/2014/main" id="{29810FC9-504A-0DAD-07A0-96028BAC1B0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80450" y="5222075"/>
            <a:ext cx="1186725" cy="118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51;p12">
            <a:extLst>
              <a:ext uri="{FF2B5EF4-FFF2-40B4-BE49-F238E27FC236}">
                <a16:creationId xmlns:a16="http://schemas.microsoft.com/office/drawing/2014/main" id="{73A1DAE6-43BC-9217-3940-C94307C2E39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36302" y="4166400"/>
            <a:ext cx="1418173" cy="10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52;p12">
            <a:extLst>
              <a:ext uri="{FF2B5EF4-FFF2-40B4-BE49-F238E27FC236}">
                <a16:creationId xmlns:a16="http://schemas.microsoft.com/office/drawing/2014/main" id="{6DD7A1FC-A41C-C6C2-A348-BAFA823C0C36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07068" y="5308650"/>
            <a:ext cx="883450" cy="88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3;p12">
            <a:extLst>
              <a:ext uri="{FF2B5EF4-FFF2-40B4-BE49-F238E27FC236}">
                <a16:creationId xmlns:a16="http://schemas.microsoft.com/office/drawing/2014/main" id="{19F87F82-0E8C-7E49-2CB5-F81016647A64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569025" y="4112400"/>
            <a:ext cx="1186718" cy="11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54;p12">
            <a:extLst>
              <a:ext uri="{FF2B5EF4-FFF2-40B4-BE49-F238E27FC236}">
                <a16:creationId xmlns:a16="http://schemas.microsoft.com/office/drawing/2014/main" id="{8411363F-4283-D7EE-8BF7-4BD170887DE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775938" y="2935037"/>
            <a:ext cx="1008050" cy="100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56;p12">
            <a:extLst>
              <a:ext uri="{FF2B5EF4-FFF2-40B4-BE49-F238E27FC236}">
                <a16:creationId xmlns:a16="http://schemas.microsoft.com/office/drawing/2014/main" id="{D21D77AD-E700-DD22-5103-CFE22E8365B9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440300" y="4077050"/>
            <a:ext cx="1186725" cy="118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57;p12">
            <a:extLst>
              <a:ext uri="{FF2B5EF4-FFF2-40B4-BE49-F238E27FC236}">
                <a16:creationId xmlns:a16="http://schemas.microsoft.com/office/drawing/2014/main" id="{8CCF35F4-5091-6483-59B1-0C157A653836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626600" y="5254073"/>
            <a:ext cx="1116050" cy="11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59;p12">
            <a:extLst>
              <a:ext uri="{FF2B5EF4-FFF2-40B4-BE49-F238E27FC236}">
                <a16:creationId xmlns:a16="http://schemas.microsoft.com/office/drawing/2014/main" id="{8A2A371D-A795-AD63-F5DF-744664B3B88B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135025" y="4077060"/>
            <a:ext cx="1186725" cy="118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2" descr="Tamil Nadu Police - Wikipedia">
            <a:extLst>
              <a:ext uri="{FF2B5EF4-FFF2-40B4-BE49-F238E27FC236}">
                <a16:creationId xmlns:a16="http://schemas.microsoft.com/office/drawing/2014/main" id="{59DDD70F-E1D7-2EB3-916E-8B2D8036D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978" y="5258745"/>
            <a:ext cx="1157492" cy="122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logo">
            <a:extLst>
              <a:ext uri="{FF2B5EF4-FFF2-40B4-BE49-F238E27FC236}">
                <a16:creationId xmlns:a16="http://schemas.microsoft.com/office/drawing/2014/main" id="{527A5DCC-BE4F-7587-83A8-DF397D041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912" y="3188050"/>
            <a:ext cx="19558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AKATI Sekurity">
            <a:extLst>
              <a:ext uri="{FF2B5EF4-FFF2-40B4-BE49-F238E27FC236}">
                <a16:creationId xmlns:a16="http://schemas.microsoft.com/office/drawing/2014/main" id="{EF344C42-CBEC-DCCF-805C-D3D70682C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0577015" y="2784143"/>
            <a:ext cx="1269242" cy="1201003"/>
          </a:xfrm>
          <a:prstGeom prst="rect">
            <a:avLst/>
          </a:prstGeom>
          <a:noFill/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971486C-2667-8571-1A22-9CDB7DE4F02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8333" y="1"/>
            <a:ext cx="1123665" cy="733906"/>
          </a:xfrm>
          <a:prstGeom prst="rect">
            <a:avLst/>
          </a:prstGeom>
        </p:spPr>
      </p:pic>
      <p:pic>
        <p:nvPicPr>
          <p:cNvPr id="44" name="Picture 2" descr="HiHo Solutions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0" y="0"/>
            <a:ext cx="791570" cy="7506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4"/>
          <p:cNvSpPr/>
          <p:nvPr/>
        </p:nvSpPr>
        <p:spPr>
          <a:xfrm rot="-5400000">
            <a:off x="6797725" y="1497275"/>
            <a:ext cx="2279400" cy="85089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8EB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2" name="Google Shape;372;p14"/>
          <p:cNvGrpSpPr/>
          <p:nvPr/>
        </p:nvGrpSpPr>
        <p:grpSpPr>
          <a:xfrm>
            <a:off x="5072588" y="4906736"/>
            <a:ext cx="4364020" cy="1669175"/>
            <a:chOff x="5072588" y="4906736"/>
            <a:chExt cx="4364020" cy="1669175"/>
          </a:xfrm>
        </p:grpSpPr>
        <p:pic>
          <p:nvPicPr>
            <p:cNvPr id="373" name="Google Shape;373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940081">
              <a:off x="5183129" y="5454560"/>
              <a:ext cx="294791" cy="294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35415">
              <a:off x="5195656" y="5854532"/>
              <a:ext cx="313612" cy="3136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5" name="Google Shape;375;p14"/>
            <p:cNvSpPr txBox="1"/>
            <p:nvPr/>
          </p:nvSpPr>
          <p:spPr>
            <a:xfrm>
              <a:off x="5661091" y="5456700"/>
              <a:ext cx="336360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0161 767 2540</a:t>
              </a:r>
              <a:endParaRPr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4"/>
            <p:cNvSpPr txBox="1"/>
            <p:nvPr/>
          </p:nvSpPr>
          <p:spPr>
            <a:xfrm>
              <a:off x="5661088" y="5835044"/>
              <a:ext cx="2985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  <a:hlinkClick r:id="rId5"/>
                </a:rPr>
                <a:t>N</a:t>
              </a:r>
              <a:r>
                <a:rPr lang="en-US" sz="1600" b="0" i="0" u="none" strike="noStrike" cap="none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  <a:hlinkClick r:id="rId5"/>
                </a:rPr>
                <a:t>eil.hinde@nbdata.co.uk</a:t>
              </a:r>
              <a:r>
                <a:rPr lang="en-US" sz="1600" b="0" i="0" u="none" strike="noStrike" cap="none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4"/>
            <p:cNvSpPr txBox="1"/>
            <p:nvPr/>
          </p:nvSpPr>
          <p:spPr>
            <a:xfrm>
              <a:off x="5072588" y="4906736"/>
              <a:ext cx="4364020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000" dirty="0">
                  <a:solidFill>
                    <a:srgbClr val="2650A3"/>
                  </a:solidFill>
                  <a:latin typeface="Nunito"/>
                  <a:ea typeface="Nunito"/>
                  <a:cs typeface="Nunito"/>
                  <a:sym typeface="Nunito"/>
                </a:rPr>
                <a:t>Contact Us at </a:t>
              </a:r>
              <a:r>
                <a:rPr lang="en-US" sz="2000" dirty="0" err="1">
                  <a:solidFill>
                    <a:srgbClr val="2650A3"/>
                  </a:solidFill>
                  <a:latin typeface="Nunito"/>
                  <a:ea typeface="Nunito"/>
                  <a:cs typeface="Nunito"/>
                  <a:sym typeface="Nunito"/>
                </a:rPr>
                <a:t>HiHo</a:t>
              </a:r>
              <a:r>
                <a:rPr lang="en-US" sz="2000" dirty="0">
                  <a:solidFill>
                    <a:srgbClr val="2650A3"/>
                  </a:solidFill>
                  <a:latin typeface="Nunito"/>
                  <a:ea typeface="Nunito"/>
                  <a:cs typeface="Nunito"/>
                  <a:sym typeface="Nunito"/>
                </a:rPr>
                <a:t> Solutions Ltd</a:t>
              </a:r>
              <a:endParaRPr sz="10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pic>
          <p:nvPicPr>
            <p:cNvPr id="378" name="Google Shape;378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194050" y="6248875"/>
              <a:ext cx="316826" cy="3168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" name="Google Shape;379;p14"/>
            <p:cNvSpPr txBox="1"/>
            <p:nvPr/>
          </p:nvSpPr>
          <p:spPr>
            <a:xfrm>
              <a:off x="5661088" y="6237211"/>
              <a:ext cx="3090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HiHoSolutions.co.uk</a:t>
              </a:r>
              <a:endParaRPr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6" name="Google Shape;386;p14" descr="access anywher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9217" y="292299"/>
            <a:ext cx="10183318" cy="4097194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14"/>
          <p:cNvSpPr txBox="1"/>
          <p:nvPr/>
        </p:nvSpPr>
        <p:spPr>
          <a:xfrm>
            <a:off x="6855675" y="344685"/>
            <a:ext cx="4572737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Access </a:t>
            </a:r>
            <a:r>
              <a:rPr lang="en-US" sz="3200" b="0" i="0">
                <a:solidFill>
                  <a:srgbClr val="021937"/>
                </a:solidFill>
                <a:latin typeface="Arial"/>
                <a:ea typeface="Arial"/>
                <a:cs typeface="Arial"/>
                <a:sym typeface="Arial"/>
              </a:rPr>
              <a:t>anywhere</a:t>
            </a:r>
            <a:r>
              <a:rPr lang="en-US" sz="3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any device, any time</a:t>
            </a:r>
            <a:endParaRPr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71486C-2667-8571-1A22-9CDB7DE4F0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2652" y="0"/>
            <a:ext cx="1399348" cy="913965"/>
          </a:xfrm>
          <a:prstGeom prst="rect">
            <a:avLst/>
          </a:prstGeom>
        </p:spPr>
      </p:pic>
      <p:pic>
        <p:nvPicPr>
          <p:cNvPr id="20" name="Picture 2" descr="HiHo Solution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791570" cy="7506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g1f3382f210f_3_72"/>
          <p:cNvGrpSpPr/>
          <p:nvPr/>
        </p:nvGrpSpPr>
        <p:grpSpPr>
          <a:xfrm>
            <a:off x="444157" y="630713"/>
            <a:ext cx="5006743" cy="1600200"/>
            <a:chOff x="488132" y="521125"/>
            <a:chExt cx="5006743" cy="1600200"/>
          </a:xfrm>
        </p:grpSpPr>
        <p:sp>
          <p:nvSpPr>
            <p:cNvPr id="174" name="Google Shape;174;g1f3382f210f_3_72"/>
            <p:cNvSpPr/>
            <p:nvPr/>
          </p:nvSpPr>
          <p:spPr>
            <a:xfrm>
              <a:off x="3786675" y="530725"/>
              <a:ext cx="1708200" cy="1590600"/>
            </a:xfrm>
            <a:prstGeom prst="ellipse">
              <a:avLst/>
            </a:prstGeom>
            <a:solidFill>
              <a:srgbClr val="D9E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g1f3382f210f_3_72"/>
            <p:cNvGrpSpPr/>
            <p:nvPr/>
          </p:nvGrpSpPr>
          <p:grpSpPr>
            <a:xfrm>
              <a:off x="488132" y="521125"/>
              <a:ext cx="5006644" cy="1600200"/>
              <a:chOff x="488132" y="521125"/>
              <a:chExt cx="5006644" cy="1600200"/>
            </a:xfrm>
          </p:grpSpPr>
          <p:sp>
            <p:nvSpPr>
              <p:cNvPr id="176" name="Google Shape;176;g1f3382f210f_3_72"/>
              <p:cNvSpPr txBox="1"/>
              <p:nvPr/>
            </p:nvSpPr>
            <p:spPr>
              <a:xfrm>
                <a:off x="488132" y="598295"/>
                <a:ext cx="3330900" cy="14618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400" b="1" i="0" u="none" strike="noStrike" cap="none" dirty="0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rPr>
                  <a:t>Problem #1: Using Personal Communication Tools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800" b="1" i="0" u="none" strike="noStrike" cap="none" dirty="0">
                  <a:solidFill>
                    <a:srgbClr val="595959"/>
                  </a:solidFill>
                  <a:latin typeface="Nunito"/>
                  <a:ea typeface="Nunito"/>
                  <a:cs typeface="Nunito"/>
                  <a:sym typeface="Nuni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300" b="0" i="0" u="none" strike="noStrike" cap="none" dirty="0" err="1">
                    <a:solidFill>
                      <a:srgbClr val="595959"/>
                    </a:solidFill>
                    <a:latin typeface="Nunito Medium"/>
                    <a:ea typeface="Nunito Medium"/>
                    <a:cs typeface="Nunito Medium"/>
                    <a:sym typeface="Nunito Medium"/>
                  </a:rPr>
                  <a:t>Eg</a:t>
                </a:r>
                <a:r>
                  <a:rPr lang="en-US" sz="1300" b="0" i="0" u="none" strike="noStrike" cap="none" dirty="0">
                    <a:solidFill>
                      <a:srgbClr val="595959"/>
                    </a:solidFill>
                    <a:latin typeface="Nunito Medium"/>
                    <a:ea typeface="Nunito Medium"/>
                    <a:cs typeface="Nunito Medium"/>
                    <a:sym typeface="Nunito Medium"/>
                  </a:rPr>
                  <a:t>: 80%</a:t>
                </a:r>
                <a:r>
                  <a:rPr lang="en-US" sz="1300" dirty="0">
                    <a:solidFill>
                      <a:srgbClr val="595959"/>
                    </a:solidFill>
                    <a:latin typeface="Nunito Medium"/>
                    <a:ea typeface="Nunito Medium"/>
                    <a:cs typeface="Nunito Medium"/>
                    <a:sym typeface="Nunito Medium"/>
                  </a:rPr>
                  <a:t> </a:t>
                </a:r>
                <a:r>
                  <a:rPr lang="en-US" sz="1300" b="0" i="0" u="none" strike="noStrike" cap="none" dirty="0">
                    <a:solidFill>
                      <a:srgbClr val="595959"/>
                    </a:solidFill>
                    <a:latin typeface="Nunito Medium"/>
                    <a:ea typeface="Nunito Medium"/>
                    <a:cs typeface="Nunito Medium"/>
                    <a:sym typeface="Nunito Medium"/>
                  </a:rPr>
                  <a:t>of employees still use </a:t>
                </a:r>
                <a:r>
                  <a:rPr lang="en-US" sz="1300" b="0" i="0" u="none" strike="noStrike" cap="none" dirty="0">
                    <a:solidFill>
                      <a:srgbClr val="595959"/>
                    </a:solidFill>
                    <a:latin typeface="Nunito"/>
                    <a:ea typeface="Nunito"/>
                    <a:cs typeface="Nunito"/>
                    <a:sym typeface="Nunito"/>
                  </a:rPr>
                  <a:t>personal chat tools</a:t>
                </a:r>
                <a:r>
                  <a:rPr lang="en-US" sz="1300" b="0" i="0" u="none" strike="noStrike" cap="none" dirty="0">
                    <a:solidFill>
                      <a:srgbClr val="595959"/>
                    </a:solidFill>
                    <a:latin typeface="Nunito Medium"/>
                    <a:ea typeface="Nunito Medium"/>
                    <a:cs typeface="Nunito Medium"/>
                    <a:sym typeface="Nunito Medium"/>
                  </a:rPr>
                  <a:t> like WhatsApp for basic communication</a:t>
                </a:r>
                <a:r>
                  <a:rPr lang="en-US" sz="1300" b="0" i="0" u="none" strike="noStrike" cap="none" dirty="0">
                    <a:solidFill>
                      <a:srgbClr val="595959"/>
                    </a:solidFill>
                    <a:latin typeface="Nunito"/>
                    <a:ea typeface="Nunito"/>
                    <a:cs typeface="Nunito"/>
                    <a:sym typeface="Nunito"/>
                  </a:rPr>
                  <a:t>.</a:t>
                </a:r>
                <a:r>
                  <a:rPr lang="en-US" sz="1300" b="0" i="0" u="none" strike="noStrike" cap="none" dirty="0">
                    <a:solidFill>
                      <a:srgbClr val="595959"/>
                    </a:solidFill>
                    <a:latin typeface="Nunito Medium"/>
                    <a:ea typeface="Nunito Medium"/>
                    <a:cs typeface="Nunito Medium"/>
                    <a:sym typeface="Nunito Medium"/>
                  </a:rPr>
                  <a:t> </a:t>
                </a:r>
                <a:endParaRPr sz="1300" b="0" i="0" u="none" strike="noStrike" cap="none" dirty="0">
                  <a:solidFill>
                    <a:schemeClr val="dk1"/>
                  </a:solidFill>
                  <a:latin typeface="Nunito Medium"/>
                  <a:ea typeface="Nunito Medium"/>
                  <a:cs typeface="Nunito Medium"/>
                  <a:sym typeface="Nunito Medium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1400" b="0" i="0" u="none" strike="noStrike" cap="none" dirty="0">
                  <a:solidFill>
                    <a:srgbClr val="595959"/>
                  </a:solidFill>
                  <a:latin typeface="Nunito Medium"/>
                  <a:ea typeface="Nunito Medium"/>
                  <a:cs typeface="Nunito Medium"/>
                  <a:sym typeface="Nunito Medium"/>
                </a:endParaRPr>
              </a:p>
            </p:txBody>
          </p:sp>
          <p:pic>
            <p:nvPicPr>
              <p:cNvPr id="177" name="Google Shape;177;g1f3382f210f_3_72"/>
              <p:cNvPicPr preferRelativeResize="0"/>
              <p:nvPr/>
            </p:nvPicPr>
            <p:blipFill rotWithShape="1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90376" y="521125"/>
                <a:ext cx="1604400" cy="1600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78" name="Google Shape;178;g1f3382f210f_3_72"/>
          <p:cNvGrpSpPr/>
          <p:nvPr/>
        </p:nvGrpSpPr>
        <p:grpSpPr>
          <a:xfrm>
            <a:off x="6564525" y="635513"/>
            <a:ext cx="4979774" cy="1590600"/>
            <a:chOff x="6608500" y="525925"/>
            <a:chExt cx="4979774" cy="1590600"/>
          </a:xfrm>
        </p:grpSpPr>
        <p:sp>
          <p:nvSpPr>
            <p:cNvPr id="179" name="Google Shape;179;g1f3382f210f_3_72"/>
            <p:cNvSpPr/>
            <p:nvPr/>
          </p:nvSpPr>
          <p:spPr>
            <a:xfrm>
              <a:off x="6608500" y="525925"/>
              <a:ext cx="1697400" cy="1590600"/>
            </a:xfrm>
            <a:prstGeom prst="ellipse">
              <a:avLst/>
            </a:prstGeom>
            <a:solidFill>
              <a:srgbClr val="CFE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g1f3382f210f_3_72"/>
            <p:cNvSpPr txBox="1"/>
            <p:nvPr/>
          </p:nvSpPr>
          <p:spPr>
            <a:xfrm>
              <a:off x="8469047" y="551804"/>
              <a:ext cx="3119227" cy="1508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Problem #4: </a:t>
              </a:r>
              <a:r>
                <a:rPr lang="en-US" sz="1400" b="1" i="0" u="none" strike="noStrike" cap="none" dirty="0">
                  <a:solidFill>
                    <a:schemeClr val="dk1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Sub-standard account usage of communication software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1" i="0" u="none" strike="noStrike" cap="none" dirty="0">
                <a:solidFill>
                  <a:srgbClr val="595959"/>
                </a:solidFill>
                <a:latin typeface="Nunito Medium"/>
                <a:ea typeface="Nunito Medium"/>
                <a:cs typeface="Nunito Medium"/>
                <a:sym typeface="Nunito Medium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400" b="0" i="0" u="none" strike="noStrike" cap="none" dirty="0" err="1">
                  <a:solidFill>
                    <a:srgbClr val="595959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Eg</a:t>
              </a:r>
              <a:r>
                <a:rPr lang="en-US" sz="1400" b="0" i="0" u="none" strike="noStrike" cap="none" dirty="0">
                  <a:solidFill>
                    <a:srgbClr val="595959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: Mo</a:t>
              </a:r>
              <a:r>
                <a:rPr lang="en-US" dirty="0">
                  <a:solidFill>
                    <a:srgbClr val="595959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st of the company</a:t>
              </a:r>
              <a:r>
                <a:rPr lang="en-US" sz="1400" b="0" i="0" u="none" strike="noStrike" cap="none" dirty="0">
                  <a:solidFill>
                    <a:srgbClr val="595959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 uses </a:t>
              </a:r>
              <a:r>
                <a:rPr lang="en-US" sz="1400" b="0" i="0" u="none" strike="noStrike" cap="none" dirty="0">
                  <a:solidFill>
                    <a:srgbClr val="595959"/>
                  </a:solidFill>
                  <a:latin typeface="Nunito"/>
                  <a:ea typeface="Nunito"/>
                  <a:cs typeface="Nunito"/>
                  <a:sym typeface="Nunito"/>
                </a:rPr>
                <a:t>video conferencing </a:t>
              </a:r>
              <a:r>
                <a:rPr lang="en-US" sz="1400" b="0" i="0" u="none" strike="noStrike" cap="none" dirty="0">
                  <a:solidFill>
                    <a:srgbClr val="595959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tools like Zoom but manage with 3 paid accounts for </a:t>
              </a:r>
              <a:r>
                <a:rPr lang="en-US" dirty="0">
                  <a:solidFill>
                    <a:srgbClr val="595959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all </a:t>
              </a:r>
              <a:r>
                <a:rPr lang="en-US" sz="1400" b="0" i="0" u="none" strike="noStrike" cap="none" dirty="0">
                  <a:solidFill>
                    <a:srgbClr val="595959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employees</a:t>
              </a:r>
              <a:endParaRPr sz="1400" b="0" i="0" u="none" strike="noStrike" cap="none" dirty="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endParaRPr>
            </a:p>
          </p:txBody>
        </p:sp>
        <p:pic>
          <p:nvPicPr>
            <p:cNvPr id="181" name="Google Shape;181;g1f3382f210f_3_72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08500" y="525925"/>
              <a:ext cx="1604400" cy="15906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2" name="Google Shape;182;g1f3382f210f_3_72"/>
          <p:cNvGrpSpPr/>
          <p:nvPr/>
        </p:nvGrpSpPr>
        <p:grpSpPr>
          <a:xfrm>
            <a:off x="440972" y="2291573"/>
            <a:ext cx="3944153" cy="1737390"/>
            <a:chOff x="440972" y="2514310"/>
            <a:chExt cx="3944153" cy="1737390"/>
          </a:xfrm>
        </p:grpSpPr>
        <p:sp>
          <p:nvSpPr>
            <p:cNvPr id="183" name="Google Shape;183;g1f3382f210f_3_72"/>
            <p:cNvSpPr/>
            <p:nvPr/>
          </p:nvSpPr>
          <p:spPr>
            <a:xfrm>
              <a:off x="2682275" y="2602900"/>
              <a:ext cx="1702800" cy="1648800"/>
            </a:xfrm>
            <a:prstGeom prst="ellipse">
              <a:avLst/>
            </a:prstGeom>
            <a:solidFill>
              <a:srgbClr val="EAD1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4" name="Google Shape;184;g1f3382f210f_3_72"/>
            <p:cNvGrpSpPr/>
            <p:nvPr/>
          </p:nvGrpSpPr>
          <p:grpSpPr>
            <a:xfrm>
              <a:off x="440972" y="2514310"/>
              <a:ext cx="3944153" cy="1723800"/>
              <a:chOff x="440972" y="2514310"/>
              <a:chExt cx="3944153" cy="1723800"/>
            </a:xfrm>
          </p:grpSpPr>
          <p:sp>
            <p:nvSpPr>
              <p:cNvPr id="185" name="Google Shape;185;g1f3382f210f_3_72"/>
              <p:cNvSpPr txBox="1"/>
              <p:nvPr/>
            </p:nvSpPr>
            <p:spPr>
              <a:xfrm>
                <a:off x="440972" y="2514310"/>
                <a:ext cx="2241300" cy="172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US" sz="1400" b="1" i="0" u="none" strike="noStrike" cap="none" dirty="0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rPr>
                  <a:t>Problem #2: In-person meeting apps don’t exist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0" i="0" u="none" strike="noStrike" cap="none" dirty="0">
                  <a:solidFill>
                    <a:srgbClr val="595959"/>
                  </a:solidFill>
                  <a:latin typeface="Nunito Medium"/>
                  <a:ea typeface="Nunito Medium"/>
                  <a:cs typeface="Nunito Medium"/>
                  <a:sym typeface="Nunito Medium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400" b="0" i="0" u="none" strike="noStrike" cap="none" dirty="0" err="1">
                    <a:solidFill>
                      <a:srgbClr val="595959"/>
                    </a:solidFill>
                    <a:latin typeface="Nunito Medium"/>
                    <a:ea typeface="Nunito Medium"/>
                    <a:cs typeface="Nunito Medium"/>
                    <a:sym typeface="Nunito Medium"/>
                  </a:rPr>
                  <a:t>Eg</a:t>
                </a:r>
                <a:r>
                  <a:rPr lang="en-US" sz="1400" b="0" i="0" u="none" strike="noStrike" cap="none" dirty="0">
                    <a:solidFill>
                      <a:srgbClr val="595959"/>
                    </a:solidFill>
                    <a:latin typeface="Nunito Medium"/>
                    <a:ea typeface="Nunito Medium"/>
                    <a:cs typeface="Nunito Medium"/>
                    <a:sym typeface="Nunito Medium"/>
                  </a:rPr>
                  <a:t>: </a:t>
                </a:r>
                <a:r>
                  <a:rPr lang="en-US" dirty="0">
                    <a:solidFill>
                      <a:srgbClr val="595959"/>
                    </a:solidFill>
                    <a:latin typeface="Nunito Medium"/>
                    <a:ea typeface="Nunito Medium"/>
                    <a:cs typeface="Nunito Medium"/>
                    <a:sym typeface="Nunito Medium"/>
                  </a:rPr>
                  <a:t>E</a:t>
                </a:r>
                <a:r>
                  <a:rPr lang="en-US" sz="1400" b="0" i="0" u="none" strike="noStrike" cap="none" dirty="0">
                    <a:solidFill>
                      <a:srgbClr val="595959"/>
                    </a:solidFill>
                    <a:latin typeface="Nunito Medium"/>
                    <a:ea typeface="Nunito Medium"/>
                    <a:cs typeface="Nunito Medium"/>
                    <a:sym typeface="Nunito Medium"/>
                  </a:rPr>
                  <a:t>mployees do 150% more i</a:t>
                </a:r>
                <a:r>
                  <a:rPr lang="en-US" sz="1400" b="0" i="0" u="none" strike="noStrike" cap="none" dirty="0">
                    <a:solidFill>
                      <a:srgbClr val="595959"/>
                    </a:solidFill>
                    <a:latin typeface="Nunito"/>
                    <a:ea typeface="Nunito"/>
                    <a:cs typeface="Nunito"/>
                    <a:sym typeface="Nunito"/>
                  </a:rPr>
                  <a:t>n-person meetings</a:t>
                </a:r>
                <a:r>
                  <a:rPr lang="en-US" sz="1400" b="0" i="0" u="none" strike="noStrike" cap="none" dirty="0">
                    <a:solidFill>
                      <a:srgbClr val="595959"/>
                    </a:solidFill>
                    <a:latin typeface="Nunito Medium"/>
                    <a:ea typeface="Nunito Medium"/>
                    <a:cs typeface="Nunito Medium"/>
                    <a:sym typeface="Nunito Medium"/>
                  </a:rPr>
                  <a:t> than online meetings but have no access to this data</a:t>
                </a:r>
                <a:endParaRPr sz="1400" b="0" i="0" u="none" strike="noStrike" cap="none" dirty="0">
                  <a:solidFill>
                    <a:schemeClr val="dk1"/>
                  </a:solidFill>
                  <a:latin typeface="Nunito Medium"/>
                  <a:ea typeface="Nunito Medium"/>
                  <a:cs typeface="Nunito Medium"/>
                  <a:sym typeface="Nunito Medium"/>
                </a:endParaRPr>
              </a:p>
            </p:txBody>
          </p:sp>
          <p:pic>
            <p:nvPicPr>
              <p:cNvPr id="186" name="Google Shape;186;g1f3382f210f_3_72"/>
              <p:cNvPicPr preferRelativeResize="0"/>
              <p:nvPr/>
            </p:nvPicPr>
            <p:blipFill rotWithShape="1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80725" y="2629588"/>
                <a:ext cx="1604400" cy="15954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87" name="Google Shape;187;g1f3382f210f_3_72"/>
          <p:cNvGrpSpPr/>
          <p:nvPr/>
        </p:nvGrpSpPr>
        <p:grpSpPr>
          <a:xfrm>
            <a:off x="444149" y="4510538"/>
            <a:ext cx="4788126" cy="1784640"/>
            <a:chOff x="444149" y="4733275"/>
            <a:chExt cx="4788126" cy="1784640"/>
          </a:xfrm>
        </p:grpSpPr>
        <p:sp>
          <p:nvSpPr>
            <p:cNvPr id="188" name="Google Shape;188;g1f3382f210f_3_72"/>
            <p:cNvSpPr/>
            <p:nvPr/>
          </p:nvSpPr>
          <p:spPr>
            <a:xfrm>
              <a:off x="3571775" y="4733275"/>
              <a:ext cx="1660500" cy="1509600"/>
            </a:xfrm>
            <a:prstGeom prst="ellipse">
              <a:avLst/>
            </a:pr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9" name="Google Shape;189;g1f3382f210f_3_72"/>
            <p:cNvGrpSpPr/>
            <p:nvPr/>
          </p:nvGrpSpPr>
          <p:grpSpPr>
            <a:xfrm>
              <a:off x="444149" y="4733275"/>
              <a:ext cx="4788026" cy="1784640"/>
              <a:chOff x="444149" y="4733275"/>
              <a:chExt cx="4788026" cy="1784640"/>
            </a:xfrm>
          </p:grpSpPr>
          <p:sp>
            <p:nvSpPr>
              <p:cNvPr id="190" name="Google Shape;190;g1f3382f210f_3_72"/>
              <p:cNvSpPr txBox="1"/>
              <p:nvPr/>
            </p:nvSpPr>
            <p:spPr>
              <a:xfrm>
                <a:off x="444149" y="5009850"/>
                <a:ext cx="3127500" cy="15080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400" b="1" i="0" u="none" strike="noStrike" cap="none" dirty="0">
                    <a:solidFill>
                      <a:schemeClr val="dk1"/>
                    </a:solidFill>
                    <a:latin typeface="Nunito"/>
                    <a:ea typeface="Nunito"/>
                    <a:cs typeface="Nunito"/>
                    <a:sym typeface="Nunito"/>
                  </a:rPr>
                  <a:t>Problem #3: </a:t>
                </a:r>
                <a:r>
                  <a:rPr lang="en-US" sz="1400" b="1" i="0" u="none" strike="noStrike" cap="none" dirty="0">
                    <a:solidFill>
                      <a:schemeClr val="dk1"/>
                    </a:solidFill>
                    <a:latin typeface="Nunito Medium"/>
                    <a:ea typeface="Nunito Medium"/>
                    <a:cs typeface="Nunito Medium"/>
                    <a:sym typeface="Nunito Medium"/>
                  </a:rPr>
                  <a:t>Minutes of Meetings don’t exist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endParaRPr sz="800" b="1" i="0" u="none" strike="noStrike" cap="none" dirty="0">
                  <a:solidFill>
                    <a:srgbClr val="595959"/>
                  </a:solidFill>
                  <a:latin typeface="Nunito Medium"/>
                  <a:ea typeface="Nunito Medium"/>
                  <a:cs typeface="Nunito Medium"/>
                  <a:sym typeface="Nunito Medium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400" b="0" i="0" u="none" strike="noStrike" cap="none" dirty="0" err="1">
                    <a:solidFill>
                      <a:srgbClr val="595959"/>
                    </a:solidFill>
                    <a:latin typeface="Nunito Medium"/>
                    <a:ea typeface="Nunito Medium"/>
                    <a:cs typeface="Nunito Medium"/>
                    <a:sym typeface="Nunito Medium"/>
                  </a:rPr>
                  <a:t>Eg</a:t>
                </a:r>
                <a:r>
                  <a:rPr lang="en-US" sz="1400" b="0" i="0" u="none" strike="noStrike" cap="none" dirty="0">
                    <a:solidFill>
                      <a:srgbClr val="595959"/>
                    </a:solidFill>
                    <a:latin typeface="Nunito Medium"/>
                    <a:ea typeface="Nunito Medium"/>
                    <a:cs typeface="Nunito Medium"/>
                    <a:sym typeface="Nunito Medium"/>
                  </a:rPr>
                  <a:t>: </a:t>
                </a:r>
                <a:r>
                  <a:rPr lang="en-US" dirty="0">
                    <a:solidFill>
                      <a:srgbClr val="595959"/>
                    </a:solidFill>
                    <a:latin typeface="Nunito Medium"/>
                    <a:ea typeface="Nunito Medium"/>
                    <a:cs typeface="Nunito Medium"/>
                    <a:sym typeface="Nunito Medium"/>
                  </a:rPr>
                  <a:t>Most of the company</a:t>
                </a:r>
                <a:r>
                  <a:rPr lang="en-US" sz="1400" b="0" i="0" u="none" strike="noStrike" cap="none" dirty="0">
                    <a:solidFill>
                      <a:srgbClr val="595959"/>
                    </a:solidFill>
                    <a:latin typeface="Nunito Medium"/>
                    <a:ea typeface="Nunito Medium"/>
                    <a:cs typeface="Nunito Medium"/>
                    <a:sym typeface="Nunito Medium"/>
                  </a:rPr>
                  <a:t> has less than 10% of the meetings recorded and less than 1% have </a:t>
                </a:r>
                <a:r>
                  <a:rPr lang="en-US" sz="1400" b="0" i="0" u="none" strike="noStrike" cap="none" dirty="0" err="1">
                    <a:solidFill>
                      <a:srgbClr val="595959"/>
                    </a:solidFill>
                    <a:latin typeface="Nunito"/>
                    <a:ea typeface="Nunito"/>
                    <a:cs typeface="Nunito"/>
                    <a:sym typeface="Nunito"/>
                  </a:rPr>
                  <a:t>MoMs</a:t>
                </a:r>
                <a:r>
                  <a:rPr lang="en-US" sz="1400" b="1" i="0" u="none" strike="noStrike" cap="none" dirty="0">
                    <a:solidFill>
                      <a:srgbClr val="595959"/>
                    </a:solidFill>
                    <a:latin typeface="Nunito"/>
                    <a:ea typeface="Nunito"/>
                    <a:cs typeface="Nunito"/>
                    <a:sym typeface="Nunito"/>
                  </a:rPr>
                  <a:t> </a:t>
                </a:r>
                <a:r>
                  <a:rPr lang="en-US" sz="1400" b="0" i="0" u="none" strike="noStrike" cap="none" dirty="0">
                    <a:solidFill>
                      <a:srgbClr val="595959"/>
                    </a:solidFill>
                    <a:latin typeface="Nunito Medium"/>
                    <a:ea typeface="Nunito Medium"/>
                    <a:cs typeface="Nunito Medium"/>
                    <a:sym typeface="Nunito Medium"/>
                  </a:rPr>
                  <a:t>communicated manually.</a:t>
                </a:r>
                <a:endParaRPr sz="1400" b="0" i="0" u="none" strike="noStrike" cap="none" dirty="0">
                  <a:solidFill>
                    <a:schemeClr val="dk1"/>
                  </a:solidFill>
                  <a:latin typeface="Nunito Medium"/>
                  <a:ea typeface="Nunito Medium"/>
                  <a:cs typeface="Nunito Medium"/>
                  <a:sym typeface="Nunito Medium"/>
                </a:endParaRPr>
              </a:p>
            </p:txBody>
          </p:sp>
          <p:pic>
            <p:nvPicPr>
              <p:cNvPr id="191" name="Google Shape;191;g1f3382f210f_3_72"/>
              <p:cNvPicPr preferRelativeResize="0"/>
              <p:nvPr/>
            </p:nvPicPr>
            <p:blipFill rotWithShape="1">
              <a:blip r:embed="rId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27375" y="4733275"/>
                <a:ext cx="1504800" cy="15096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2" name="Google Shape;192;g1f3382f210f_3_72"/>
          <p:cNvGrpSpPr/>
          <p:nvPr/>
        </p:nvGrpSpPr>
        <p:grpSpPr>
          <a:xfrm>
            <a:off x="7496150" y="2332701"/>
            <a:ext cx="4695849" cy="1806671"/>
            <a:chOff x="7496150" y="2555438"/>
            <a:chExt cx="4695849" cy="1806671"/>
          </a:xfrm>
        </p:grpSpPr>
        <p:sp>
          <p:nvSpPr>
            <p:cNvPr id="193" name="Google Shape;193;g1f3382f210f_3_72"/>
            <p:cNvSpPr/>
            <p:nvPr/>
          </p:nvSpPr>
          <p:spPr>
            <a:xfrm>
              <a:off x="7496150" y="2555450"/>
              <a:ext cx="1779300" cy="1648800"/>
            </a:xfrm>
            <a:prstGeom prst="ellipse">
              <a:avLst/>
            </a:pr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4" name="Google Shape;194;g1f3382f210f_3_72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96150" y="2555438"/>
              <a:ext cx="1660500" cy="16488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95" name="Google Shape;195;g1f3382f210f_3_72"/>
            <p:cNvSpPr txBox="1"/>
            <p:nvPr/>
          </p:nvSpPr>
          <p:spPr>
            <a:xfrm>
              <a:off x="9410992" y="2638601"/>
              <a:ext cx="2781007" cy="17235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Problem #5: </a:t>
              </a:r>
              <a:r>
                <a:rPr lang="en-US" sz="1400" b="1" i="0" u="none" strike="noStrike" cap="none" dirty="0">
                  <a:solidFill>
                    <a:schemeClr val="dk1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Data not organized inside and outside organization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800" b="0" i="0" u="none" strike="noStrike" cap="none" dirty="0">
                <a:solidFill>
                  <a:srgbClr val="595959"/>
                </a:solidFill>
                <a:latin typeface="Nunito Medium"/>
                <a:ea typeface="Nunito Medium"/>
                <a:cs typeface="Nunito Medium"/>
                <a:sym typeface="Nunito Medium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400" b="0" i="0" u="none" strike="noStrike" cap="none" dirty="0" err="1">
                  <a:solidFill>
                    <a:srgbClr val="595959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Eg</a:t>
              </a:r>
              <a:r>
                <a:rPr lang="en-US" sz="1400" b="0" i="0" u="none" strike="noStrike" cap="none" dirty="0">
                  <a:solidFill>
                    <a:srgbClr val="595959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: </a:t>
              </a:r>
              <a:r>
                <a:rPr lang="en-US" dirty="0">
                  <a:solidFill>
                    <a:srgbClr val="595959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E</a:t>
              </a:r>
              <a:r>
                <a:rPr lang="en-US" sz="1400" b="0" i="0" u="none" strike="noStrike" cap="none" dirty="0">
                  <a:solidFill>
                    <a:srgbClr val="595959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mployees still use traditional notepads to store their </a:t>
              </a:r>
              <a:r>
                <a:rPr lang="en-US" sz="1400" b="0" i="0" u="none" strike="noStrike" cap="none" dirty="0">
                  <a:solidFill>
                    <a:srgbClr val="595959"/>
                  </a:solidFill>
                  <a:latin typeface="Nunito"/>
                  <a:ea typeface="Nunito"/>
                  <a:cs typeface="Nunito"/>
                  <a:sym typeface="Nunito"/>
                </a:rPr>
                <a:t>notes</a:t>
              </a:r>
              <a:r>
                <a:rPr lang="en-US" sz="1400" b="0" i="0" u="none" strike="noStrike" cap="none" dirty="0">
                  <a:solidFill>
                    <a:srgbClr val="595959"/>
                  </a:solidFill>
                  <a:latin typeface="Nunito Medium"/>
                  <a:ea typeface="Nunito Medium"/>
                  <a:cs typeface="Nunito Medium"/>
                  <a:sym typeface="Nunito Medium"/>
                </a:rPr>
                <a:t> &amp; other communication data</a:t>
              </a:r>
              <a:endParaRPr sz="1400" b="0" i="0" u="none" strike="noStrike" cap="none" dirty="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endParaRPr>
            </a:p>
          </p:txBody>
        </p:sp>
      </p:grpSp>
      <p:grpSp>
        <p:nvGrpSpPr>
          <p:cNvPr id="196" name="Google Shape;196;g1f3382f210f_3_72"/>
          <p:cNvGrpSpPr/>
          <p:nvPr/>
        </p:nvGrpSpPr>
        <p:grpSpPr>
          <a:xfrm>
            <a:off x="6532300" y="4451400"/>
            <a:ext cx="5659800" cy="2406600"/>
            <a:chOff x="6532300" y="4451400"/>
            <a:chExt cx="5659800" cy="2406600"/>
          </a:xfrm>
        </p:grpSpPr>
        <p:sp>
          <p:nvSpPr>
            <p:cNvPr id="197" name="Google Shape;197;g1f3382f210f_3_72"/>
            <p:cNvSpPr/>
            <p:nvPr/>
          </p:nvSpPr>
          <p:spPr>
            <a:xfrm rot="-5400000">
              <a:off x="8158900" y="2824800"/>
              <a:ext cx="2406600" cy="5659800"/>
            </a:xfrm>
            <a:prstGeom prst="round2SameRect">
              <a:avLst>
                <a:gd name="adj1" fmla="val 49846"/>
                <a:gd name="adj2" fmla="val 0"/>
              </a:avLst>
            </a:prstGeom>
            <a:solidFill>
              <a:srgbClr val="2650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g1f3382f210f_3_72"/>
            <p:cNvSpPr txBox="1"/>
            <p:nvPr/>
          </p:nvSpPr>
          <p:spPr>
            <a:xfrm>
              <a:off x="7182299" y="5009850"/>
              <a:ext cx="4751100" cy="104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chemeClr val="lt1"/>
                  </a:solidFill>
                  <a:latin typeface="Nunito"/>
                  <a:ea typeface="Nunito"/>
                  <a:cs typeface="Nunito"/>
                  <a:sym typeface="Nunito"/>
                </a:rPr>
                <a:t>Qik Meeting</a:t>
              </a:r>
              <a:endParaRPr sz="1400" b="1" i="0" u="none" strike="noStrike" cap="none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chemeClr val="lt1"/>
                  </a:solidFill>
                  <a:latin typeface="Nunito"/>
                  <a:ea typeface="Nunito"/>
                  <a:cs typeface="Nunito"/>
                  <a:sym typeface="Nunito"/>
                </a:rPr>
                <a:t>A smarter unified business communication &amp; collaboration app which can truly organize &amp; automate work data increasing productivity by over 300%.</a:t>
              </a:r>
              <a:endParaRPr sz="1400" b="0" i="0" u="none" strike="noStrike" cap="none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199" name="Google Shape;199;g1f3382f210f_3_72"/>
          <p:cNvSpPr txBox="1">
            <a:spLocks noGrp="1"/>
          </p:cNvSpPr>
          <p:nvPr>
            <p:ph type="title"/>
          </p:nvPr>
        </p:nvSpPr>
        <p:spPr>
          <a:xfrm>
            <a:off x="4596800" y="2596484"/>
            <a:ext cx="2880832" cy="1216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1800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Solving 30 different communication and collaboration problems in 2023</a:t>
            </a:r>
            <a:endParaRPr sz="1800" b="1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971486C-2667-8571-1A22-9CDB7DE4F0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1524" y="0"/>
            <a:ext cx="1399348" cy="913965"/>
          </a:xfrm>
          <a:prstGeom prst="rect">
            <a:avLst/>
          </a:prstGeom>
        </p:spPr>
      </p:pic>
      <p:pic>
        <p:nvPicPr>
          <p:cNvPr id="31" name="Picture 2" descr="HiHo Solution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791570" cy="75062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50A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3"/>
          <p:cNvGrpSpPr/>
          <p:nvPr/>
        </p:nvGrpSpPr>
        <p:grpSpPr>
          <a:xfrm>
            <a:off x="4601023" y="-5079"/>
            <a:ext cx="3348440" cy="6722480"/>
            <a:chOff x="4614360" y="384850"/>
            <a:chExt cx="3348440" cy="7036425"/>
          </a:xfrm>
        </p:grpSpPr>
        <p:sp>
          <p:nvSpPr>
            <p:cNvPr id="205" name="Google Shape;205;p3"/>
            <p:cNvSpPr/>
            <p:nvPr/>
          </p:nvSpPr>
          <p:spPr>
            <a:xfrm>
              <a:off x="4623800" y="1452775"/>
              <a:ext cx="3339000" cy="59685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6" name="Google Shape;206;p3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14360" y="384850"/>
              <a:ext cx="3184200" cy="3307800"/>
            </a:xfrm>
            <a:prstGeom prst="flowChartDelay">
              <a:avLst/>
            </a:prstGeom>
            <a:noFill/>
            <a:ln>
              <a:noFill/>
            </a:ln>
          </p:spPr>
        </p:pic>
      </p:grpSp>
      <p:sp>
        <p:nvSpPr>
          <p:cNvPr id="207" name="Google Shape;207;p3"/>
          <p:cNvSpPr/>
          <p:nvPr/>
        </p:nvSpPr>
        <p:spPr>
          <a:xfrm>
            <a:off x="354100" y="5252602"/>
            <a:ext cx="1858800" cy="1325700"/>
          </a:xfrm>
          <a:prstGeom prst="roundRect">
            <a:avLst>
              <a:gd name="adj" fmla="val 23373"/>
            </a:avLst>
          </a:prstGeom>
          <a:noFill/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5600" y="823324"/>
            <a:ext cx="3491400" cy="2101200"/>
          </a:xfrm>
          <a:prstGeom prst="flowChartAlternateProcess">
            <a:avLst/>
          </a:prstGeom>
          <a:noFill/>
          <a:ln>
            <a:noFill/>
          </a:ln>
        </p:spPr>
      </p:pic>
      <p:sp>
        <p:nvSpPr>
          <p:cNvPr id="209" name="Google Shape;209;p3"/>
          <p:cNvSpPr/>
          <p:nvPr/>
        </p:nvSpPr>
        <p:spPr>
          <a:xfrm flipH="1">
            <a:off x="115614" y="2688525"/>
            <a:ext cx="4506886" cy="4169400"/>
          </a:xfrm>
          <a:prstGeom prst="flowChartDelay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650A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"/>
          <p:cNvSpPr txBox="1">
            <a:spLocks noGrp="1"/>
          </p:cNvSpPr>
          <p:nvPr>
            <p:ph type="title"/>
          </p:nvPr>
        </p:nvSpPr>
        <p:spPr>
          <a:xfrm>
            <a:off x="263100" y="140600"/>
            <a:ext cx="435126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800" dirty="0">
                <a:solidFill>
                  <a:schemeClr val="lt1"/>
                </a:solidFill>
              </a:rPr>
              <a:t>Innovations</a:t>
            </a: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211" name="Google Shape;211;p3"/>
          <p:cNvSpPr txBox="1">
            <a:spLocks noGrp="1"/>
          </p:cNvSpPr>
          <p:nvPr>
            <p:ph idx="1"/>
          </p:nvPr>
        </p:nvSpPr>
        <p:spPr>
          <a:xfrm>
            <a:off x="550575" y="3874652"/>
            <a:ext cx="3636963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b="1" dirty="0"/>
              <a:t>Space Agnostic</a:t>
            </a:r>
            <a:endParaRPr sz="1800" b="1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900" b="1" dirty="0"/>
              <a:t> </a:t>
            </a:r>
            <a:endParaRPr sz="800" b="1" dirty="0"/>
          </a:p>
          <a:p>
            <a:pPr marL="457200" lvl="0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US" sz="1500" dirty="0"/>
              <a:t>World’s first in-person meeting app</a:t>
            </a:r>
            <a:endParaRPr sz="1500" dirty="0"/>
          </a:p>
          <a:p>
            <a:pPr marL="457200" lvl="0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US" sz="1500" dirty="0"/>
              <a:t>World’s fastest online meeting app</a:t>
            </a:r>
            <a:endParaRPr sz="1500" dirty="0"/>
          </a:p>
          <a:p>
            <a:pPr marL="457200" lvl="0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US" sz="1500" dirty="0"/>
              <a:t>World’s most powerful one-on-one rooms</a:t>
            </a:r>
            <a:endParaRPr sz="1500" dirty="0"/>
          </a:p>
          <a:p>
            <a:pPr marL="457200" lvl="0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US" sz="1500" dirty="0"/>
              <a:t>Audio/video call meetings</a:t>
            </a:r>
            <a:endParaRPr sz="1500" dirty="0"/>
          </a:p>
          <a:p>
            <a:pPr marL="457200" lvl="0" indent="-3175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US" sz="1500" dirty="0"/>
              <a:t>AR/VR meetings, smart devices &amp; mobility meetings, holographic meetings* (futuristic)</a:t>
            </a:r>
            <a:endParaRPr sz="1500" dirty="0"/>
          </a:p>
        </p:txBody>
      </p:sp>
      <p:sp>
        <p:nvSpPr>
          <p:cNvPr id="214" name="Google Shape;214;p3"/>
          <p:cNvSpPr txBox="1">
            <a:spLocks noGrp="1"/>
          </p:cNvSpPr>
          <p:nvPr>
            <p:ph type="body" idx="4294967295"/>
          </p:nvPr>
        </p:nvSpPr>
        <p:spPr>
          <a:xfrm>
            <a:off x="4720385" y="3874652"/>
            <a:ext cx="3103562" cy="27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 b="1" dirty="0">
                <a:solidFill>
                  <a:schemeClr val="lt1"/>
                </a:solidFill>
              </a:rPr>
              <a:t>Communication Data </a:t>
            </a:r>
            <a:br>
              <a:rPr lang="en-US" sz="1800" b="1" dirty="0">
                <a:solidFill>
                  <a:schemeClr val="lt1"/>
                </a:solidFill>
              </a:rPr>
            </a:br>
            <a:endParaRPr sz="1500" b="1" dirty="0">
              <a:solidFill>
                <a:schemeClr val="lt1"/>
              </a:solidFill>
            </a:endParaRPr>
          </a:p>
          <a:p>
            <a:pPr marL="228600" lvl="0" indent="-203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FE2F3"/>
              </a:buClr>
              <a:buSzPts val="1400"/>
              <a:buAutoNum type="arabicPeriod"/>
            </a:pPr>
            <a:r>
              <a:rPr lang="en-US" sz="1500" dirty="0">
                <a:solidFill>
                  <a:srgbClr val="CFE2F3"/>
                </a:solidFill>
              </a:rPr>
              <a:t>World’s most advanced AI powered Meeting Rooms</a:t>
            </a:r>
            <a:endParaRPr sz="1500" dirty="0"/>
          </a:p>
          <a:p>
            <a:pPr marL="228600" lvl="0" indent="-203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FE2F3"/>
              </a:buClr>
              <a:buSzPts val="1400"/>
              <a:buAutoNum type="arabicPeriod"/>
            </a:pPr>
            <a:r>
              <a:rPr lang="en-US" sz="1500" dirty="0">
                <a:solidFill>
                  <a:srgbClr val="CFE2F3"/>
                </a:solidFill>
              </a:rPr>
              <a:t>World’s most organized &amp; integrated chat</a:t>
            </a:r>
            <a:endParaRPr sz="1500" dirty="0"/>
          </a:p>
          <a:p>
            <a:pPr marL="228600" lvl="0" indent="-203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FE2F3"/>
              </a:buClr>
              <a:buSzPts val="1400"/>
              <a:buAutoNum type="arabicPeriod"/>
            </a:pPr>
            <a:r>
              <a:rPr lang="en-US" sz="1500" dirty="0">
                <a:solidFill>
                  <a:srgbClr val="CFE2F3"/>
                </a:solidFill>
              </a:rPr>
              <a:t>Enterprise data cocooning, security &amp; privacy</a:t>
            </a:r>
            <a:endParaRPr sz="1500" dirty="0"/>
          </a:p>
        </p:txBody>
      </p:sp>
      <p:sp>
        <p:nvSpPr>
          <p:cNvPr id="212" name="Google Shape;212;p3"/>
          <p:cNvSpPr txBox="1">
            <a:spLocks noGrp="1"/>
          </p:cNvSpPr>
          <p:nvPr>
            <p:ph type="body" idx="4294967295"/>
          </p:nvPr>
        </p:nvSpPr>
        <p:spPr>
          <a:xfrm>
            <a:off x="8216900" y="3874652"/>
            <a:ext cx="3340100" cy="265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1800" b="1" dirty="0">
                <a:solidFill>
                  <a:schemeClr val="lt1"/>
                </a:solidFill>
              </a:rPr>
              <a:t>Unified Collaborative Experience</a:t>
            </a:r>
            <a:endParaRPr sz="18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500" b="1" dirty="0">
              <a:solidFill>
                <a:srgbClr val="CFE2F3"/>
              </a:solidFill>
            </a:endParaRPr>
          </a:p>
          <a:p>
            <a:pPr marL="2286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E2F3"/>
              </a:buClr>
              <a:buSzPts val="1400"/>
              <a:buFont typeface="Nunito"/>
              <a:buAutoNum type="arabicPeriod"/>
            </a:pPr>
            <a:r>
              <a:rPr lang="en-US" sz="1500" dirty="0">
                <a:solidFill>
                  <a:srgbClr val="CFE2F3"/>
                </a:solidFill>
              </a:rPr>
              <a:t>World’s most advanced business scheduler</a:t>
            </a:r>
            <a:endParaRPr sz="1500" dirty="0"/>
          </a:p>
          <a:p>
            <a:pPr marL="2286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E2F3"/>
              </a:buClr>
              <a:buSzPts val="1400"/>
              <a:buAutoNum type="arabicPeriod"/>
            </a:pPr>
            <a:r>
              <a:rPr lang="en-US" sz="1500" dirty="0">
                <a:solidFill>
                  <a:srgbClr val="CFE2F3"/>
                </a:solidFill>
              </a:rPr>
              <a:t>World’s first integrated AI powered minutes of the meeting app</a:t>
            </a:r>
            <a:endParaRPr sz="1500" dirty="0"/>
          </a:p>
          <a:p>
            <a:pPr marL="2286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E2F3"/>
              </a:buClr>
              <a:buSzPts val="1400"/>
              <a:buFont typeface="Nunito"/>
              <a:buAutoNum type="arabicPeriod"/>
            </a:pPr>
            <a:r>
              <a:rPr lang="en-US" sz="1500" dirty="0">
                <a:solidFill>
                  <a:srgbClr val="CFE2F3"/>
                </a:solidFill>
              </a:rPr>
              <a:t>Unifies meetings, chat, notes, to-dos, files, recordings etc., </a:t>
            </a:r>
            <a:endParaRPr sz="1500" dirty="0"/>
          </a:p>
          <a:p>
            <a:pPr marL="22860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E2F3"/>
              </a:buClr>
              <a:buSzPts val="1400"/>
              <a:buAutoNum type="arabicPeriod"/>
            </a:pPr>
            <a:r>
              <a:rPr lang="en-US" sz="1500" dirty="0">
                <a:solidFill>
                  <a:srgbClr val="CFE2F3"/>
                </a:solidFill>
              </a:rPr>
              <a:t>ML powered 99% accurate transcriptions</a:t>
            </a:r>
            <a:endParaRPr sz="1500" dirty="0"/>
          </a:p>
        </p:txBody>
      </p:sp>
      <p:pic>
        <p:nvPicPr>
          <p:cNvPr id="213" name="Google Shape;213;p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275" y="1466300"/>
            <a:ext cx="3491400" cy="2225400"/>
          </a:xfrm>
          <a:prstGeom prst="roundRect">
            <a:avLst>
              <a:gd name="adj" fmla="val 16966"/>
            </a:avLst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10;p8">
            <a:extLst>
              <a:ext uri="{FF2B5EF4-FFF2-40B4-BE49-F238E27FC236}">
                <a16:creationId xmlns:a16="http://schemas.microsoft.com/office/drawing/2014/main" id="{D8F6AB77-B9C7-2C94-4FC4-41136E28A479}"/>
              </a:ext>
            </a:extLst>
          </p:cNvPr>
          <p:cNvSpPr txBox="1"/>
          <p:nvPr/>
        </p:nvSpPr>
        <p:spPr>
          <a:xfrm>
            <a:off x="1880977" y="37205"/>
            <a:ext cx="861923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1800" dirty="0">
                <a:solidFill>
                  <a:schemeClr val="tx1"/>
                </a:solidFill>
                <a:latin typeface="Nunito Medium"/>
                <a:sym typeface="Nunito"/>
              </a:rPr>
              <a:t>Innovation: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400" dirty="0">
                <a:solidFill>
                  <a:schemeClr val="tx1"/>
                </a:solidFill>
                <a:latin typeface="Nunito Medium"/>
                <a:sym typeface="Nunito"/>
              </a:rPr>
              <a:t>World’s most advanced AI-powered </a:t>
            </a:r>
            <a:r>
              <a:rPr lang="en-US" sz="2400" b="1" dirty="0">
                <a:solidFill>
                  <a:schemeClr val="tx1"/>
                </a:solidFill>
                <a:latin typeface="Nunito Medium"/>
                <a:sym typeface="Nunito"/>
              </a:rPr>
              <a:t>Meeting Room</a:t>
            </a:r>
            <a:endParaRPr sz="2400" b="1" dirty="0">
              <a:solidFill>
                <a:schemeClr val="tx1"/>
              </a:solidFill>
              <a:latin typeface="Nunito Medium"/>
              <a:sym typeface="Nunito Medium"/>
            </a:endParaRPr>
          </a:p>
        </p:txBody>
      </p:sp>
      <p:pic>
        <p:nvPicPr>
          <p:cNvPr id="5" name="WhatsApp Video 2023-04-21 at 9.21.31 PM">
            <a:hlinkClick r:id="" action="ppaction://media"/>
            <a:extLst>
              <a:ext uri="{FF2B5EF4-FFF2-40B4-BE49-F238E27FC236}">
                <a16:creationId xmlns:a16="http://schemas.microsoft.com/office/drawing/2014/main" id="{2BBA97A6-26AC-4CB0-D5E0-26908677E2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7035" y="725214"/>
            <a:ext cx="10887115" cy="6132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71486C-2667-8571-1A22-9CDB7DE4F0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2652" y="0"/>
            <a:ext cx="1399348" cy="913965"/>
          </a:xfrm>
          <a:prstGeom prst="rect">
            <a:avLst/>
          </a:prstGeom>
        </p:spPr>
      </p:pic>
      <p:pic>
        <p:nvPicPr>
          <p:cNvPr id="8" name="Picture 2" descr="HiHo Solution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791570" cy="750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79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355DC1-8ADC-F67D-1562-55E5EB73D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59" y="1258613"/>
            <a:ext cx="12093341" cy="4547413"/>
          </a:xfrm>
          <a:prstGeom prst="rect">
            <a:avLst/>
          </a:prstGeom>
        </p:spPr>
      </p:pic>
      <p:sp>
        <p:nvSpPr>
          <p:cNvPr id="6" name="Google Shape;316;p9">
            <a:extLst>
              <a:ext uri="{FF2B5EF4-FFF2-40B4-BE49-F238E27FC236}">
                <a16:creationId xmlns:a16="http://schemas.microsoft.com/office/drawing/2014/main" id="{E57F5E96-BF1E-4956-20E4-FB86724AC9B2}"/>
              </a:ext>
            </a:extLst>
          </p:cNvPr>
          <p:cNvSpPr txBox="1"/>
          <p:nvPr/>
        </p:nvSpPr>
        <p:spPr>
          <a:xfrm>
            <a:off x="1523261" y="450068"/>
            <a:ext cx="914547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World’s first integrated minutes of the meeting</a:t>
            </a:r>
            <a:endParaRPr sz="32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" name="Google Shape;316;p9">
            <a:extLst>
              <a:ext uri="{FF2B5EF4-FFF2-40B4-BE49-F238E27FC236}">
                <a16:creationId xmlns:a16="http://schemas.microsoft.com/office/drawing/2014/main" id="{E13213A9-1A33-8F68-153A-358C4A94032E}"/>
              </a:ext>
            </a:extLst>
          </p:cNvPr>
          <p:cNvSpPr txBox="1"/>
          <p:nvPr/>
        </p:nvSpPr>
        <p:spPr>
          <a:xfrm>
            <a:off x="1523262" y="5886002"/>
            <a:ext cx="914547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World’s first AI-powered Meeting Rooms</a:t>
            </a:r>
            <a:endParaRPr sz="32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71486C-2667-8571-1A22-9CDB7DE4F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2652" y="0"/>
            <a:ext cx="1399348" cy="913965"/>
          </a:xfrm>
          <a:prstGeom prst="rect">
            <a:avLst/>
          </a:prstGeom>
        </p:spPr>
      </p:pic>
      <p:pic>
        <p:nvPicPr>
          <p:cNvPr id="9" name="Picture 2" descr="HiHo Solutio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791570" cy="750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625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71462D-9321-0A87-128D-9F9A73B4C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78" y="849580"/>
            <a:ext cx="10464843" cy="5227414"/>
          </a:xfrm>
          <a:prstGeom prst="rect">
            <a:avLst/>
          </a:prstGeom>
        </p:spPr>
      </p:pic>
      <p:sp>
        <p:nvSpPr>
          <p:cNvPr id="5" name="Google Shape;316;p9">
            <a:extLst>
              <a:ext uri="{FF2B5EF4-FFF2-40B4-BE49-F238E27FC236}">
                <a16:creationId xmlns:a16="http://schemas.microsoft.com/office/drawing/2014/main" id="{CF5B5C30-145C-1779-5089-886C4ABD5F6E}"/>
              </a:ext>
            </a:extLst>
          </p:cNvPr>
          <p:cNvSpPr txBox="1"/>
          <p:nvPr/>
        </p:nvSpPr>
        <p:spPr>
          <a:xfrm>
            <a:off x="1523262" y="264845"/>
            <a:ext cx="914547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World’s fastest online meeting app</a:t>
            </a:r>
            <a:endParaRPr sz="32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" name="Google Shape;316;p9">
            <a:extLst>
              <a:ext uri="{FF2B5EF4-FFF2-40B4-BE49-F238E27FC236}">
                <a16:creationId xmlns:a16="http://schemas.microsoft.com/office/drawing/2014/main" id="{57B34477-06CA-E665-F4C5-4A8EE31F9D6A}"/>
              </a:ext>
            </a:extLst>
          </p:cNvPr>
          <p:cNvSpPr txBox="1"/>
          <p:nvPr/>
        </p:nvSpPr>
        <p:spPr>
          <a:xfrm>
            <a:off x="1523261" y="6173249"/>
            <a:ext cx="914547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World’s first  in-person meeting app</a:t>
            </a:r>
            <a:endParaRPr sz="32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71486C-2667-8571-1A22-9CDB7DE4F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2652" y="0"/>
            <a:ext cx="1399348" cy="913965"/>
          </a:xfrm>
          <a:prstGeom prst="rect">
            <a:avLst/>
          </a:prstGeom>
        </p:spPr>
      </p:pic>
      <p:pic>
        <p:nvPicPr>
          <p:cNvPr id="8" name="Picture 2" descr="HiHo Solutio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791570" cy="750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83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9" descr="Automatic Audio Transcrip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543" y="840572"/>
            <a:ext cx="11088914" cy="6767073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9"/>
          <p:cNvSpPr txBox="1"/>
          <p:nvPr/>
        </p:nvSpPr>
        <p:spPr>
          <a:xfrm>
            <a:off x="1523263" y="255837"/>
            <a:ext cx="914547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99%* Accurate Transcriptions in 10+ Languages</a:t>
            </a:r>
            <a:endParaRPr sz="32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71486C-2667-8571-1A22-9CDB7DE4F0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2652" y="0"/>
            <a:ext cx="1399348" cy="913965"/>
          </a:xfrm>
          <a:prstGeom prst="rect">
            <a:avLst/>
          </a:prstGeom>
        </p:spPr>
      </p:pic>
      <p:pic>
        <p:nvPicPr>
          <p:cNvPr id="6" name="Picture 2" descr="HiHo Solutio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791570" cy="7506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3F231A9-9D01-5689-58FD-7E320184A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38" y="840572"/>
            <a:ext cx="8832922" cy="601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316;p9">
            <a:extLst>
              <a:ext uri="{FF2B5EF4-FFF2-40B4-BE49-F238E27FC236}">
                <a16:creationId xmlns:a16="http://schemas.microsoft.com/office/drawing/2014/main" id="{C7C874D6-924D-65A0-4C7A-305670A99722}"/>
              </a:ext>
            </a:extLst>
          </p:cNvPr>
          <p:cNvSpPr txBox="1"/>
          <p:nvPr/>
        </p:nvSpPr>
        <p:spPr>
          <a:xfrm>
            <a:off x="1523263" y="255837"/>
            <a:ext cx="914547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World’s most advanced scheduler app</a:t>
            </a:r>
            <a:endParaRPr sz="32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1486C-2667-8571-1A22-9CDB7DE4F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2652" y="27296"/>
            <a:ext cx="1399348" cy="913965"/>
          </a:xfrm>
          <a:prstGeom prst="rect">
            <a:avLst/>
          </a:prstGeom>
        </p:spPr>
      </p:pic>
      <p:pic>
        <p:nvPicPr>
          <p:cNvPr id="7" name="Picture 2" descr="HiHo Solutio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791570" cy="750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326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08;p8" descr="Schedule">
            <a:extLst>
              <a:ext uri="{FF2B5EF4-FFF2-40B4-BE49-F238E27FC236}">
                <a16:creationId xmlns:a16="http://schemas.microsoft.com/office/drawing/2014/main" id="{47FC7FD2-1240-A262-6C93-75688CD378B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83691" y="908440"/>
            <a:ext cx="6684423" cy="61296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09;p8">
            <a:extLst>
              <a:ext uri="{FF2B5EF4-FFF2-40B4-BE49-F238E27FC236}">
                <a16:creationId xmlns:a16="http://schemas.microsoft.com/office/drawing/2014/main" id="{19B6FFCF-50FD-DD7B-28F6-92A3203A120C}"/>
              </a:ext>
            </a:extLst>
          </p:cNvPr>
          <p:cNvSpPr txBox="1"/>
          <p:nvPr/>
        </p:nvSpPr>
        <p:spPr>
          <a:xfrm>
            <a:off x="1814512" y="362236"/>
            <a:ext cx="888682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World’s most powerful One-on-one Meetings</a:t>
            </a:r>
            <a:endParaRPr sz="3200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71486C-2667-8571-1A22-9CDB7DE4F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2652" y="27296"/>
            <a:ext cx="1399348" cy="913965"/>
          </a:xfrm>
          <a:prstGeom prst="rect">
            <a:avLst/>
          </a:prstGeom>
        </p:spPr>
      </p:pic>
      <p:pic>
        <p:nvPicPr>
          <p:cNvPr id="6" name="Picture 2" descr="HiHo Solutio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791570" cy="750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159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823</TotalTime>
  <Words>803</Words>
  <Application>Microsoft Macintosh PowerPoint</Application>
  <PresentationFormat>Widescreen</PresentationFormat>
  <Paragraphs>128</Paragraphs>
  <Slides>17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 Light</vt:lpstr>
      <vt:lpstr>Arial</vt:lpstr>
      <vt:lpstr>Nunito SemiBold</vt:lpstr>
      <vt:lpstr>Calibri</vt:lpstr>
      <vt:lpstr>Nunito Medium</vt:lpstr>
      <vt:lpstr>Nunito</vt:lpstr>
      <vt:lpstr>Office Theme</vt:lpstr>
      <vt:lpstr>PowerPoint Presentation</vt:lpstr>
      <vt:lpstr>Solving 30 different communication and collaboration problems in 2023</vt:lpstr>
      <vt:lpstr>Innovations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USPs</vt:lpstr>
      <vt:lpstr>Benefits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sandy</dc:creator>
  <cp:lastModifiedBy>Coco Hinde</cp:lastModifiedBy>
  <cp:revision>80</cp:revision>
  <dcterms:created xsi:type="dcterms:W3CDTF">2021-12-01T06:36:43Z</dcterms:created>
  <dcterms:modified xsi:type="dcterms:W3CDTF">2023-06-23T14:40:32Z</dcterms:modified>
</cp:coreProperties>
</file>